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0" name="Shape 120"/>
          <p:cNvSpPr/>
          <p:nvPr>
            <p:ph type="sldImg"/>
          </p:nvPr>
        </p:nvSpPr>
        <p:spPr>
          <a:xfrm>
            <a:off x="1143000" y="685800"/>
            <a:ext cx="4572000" cy="3429000"/>
          </a:xfrm>
          <a:prstGeom prst="rect">
            <a:avLst/>
          </a:prstGeom>
        </p:spPr>
        <p:txBody>
          <a:bodyPr/>
          <a:lstStyle/>
          <a:p>
            <a:pPr/>
          </a:p>
        </p:txBody>
      </p:sp>
      <p:sp>
        <p:nvSpPr>
          <p:cNvPr id="121" name="Shape 12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p>
            <a:pPr/>
            <a:r>
              <a:t>Hi, this is Professor Bell. In this lesson, we’ll begin to investigate security concerns in software engineering - starting with a discussion of security threats.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Shape 136"/>
          <p:cNvSpPr/>
          <p:nvPr>
            <p:ph type="sldImg"/>
          </p:nvPr>
        </p:nvSpPr>
        <p:spPr>
          <a:prstGeom prst="rect">
            <a:avLst/>
          </a:prstGeom>
        </p:spPr>
        <p:txBody>
          <a:bodyPr/>
          <a:lstStyle/>
          <a:p>
            <a:pPr/>
          </a:p>
        </p:txBody>
      </p:sp>
      <p:sp>
        <p:nvSpPr>
          <p:cNvPr id="137" name="Shape 137"/>
          <p:cNvSpPr/>
          <p:nvPr>
            <p:ph type="body" sz="quarter" idx="1"/>
          </p:nvPr>
        </p:nvSpPr>
        <p:spPr>
          <a:prstGeom prst="rect">
            <a:avLst/>
          </a:prstGeom>
        </p:spPr>
        <p:txBody>
          <a:bodyPr/>
          <a:lstStyle/>
          <a:p>
            <a:pPr/>
            <a:r>
              <a:t>Confidentiality - is information disclosed to unauthorized parties? This is not privacy, because the end-user doesn’t get to make a choice. Might make privacy a sub-requirement of confidentiality</a:t>
            </a:r>
          </a:p>
          <a:p>
            <a:pPr/>
            <a:r>
              <a:t>Integrity - is our code or data tampered with, at rest, or in transit? usually more of a commercial interest. Someone downloads my customer database is not as bad to my business as someone destroying it</a:t>
            </a:r>
          </a:p>
          <a:p>
            <a:pPr/>
            <a:r>
              <a:t>Availability - Can someone prevent my system from otherwise functioning? note that leaving something unplugged solves confidentiality and integrity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r>
              <a:t>Before getting into software security, let’s talk a bit about physical security. Imagine that you have just moved to a new house, and someone just moved out. Are there things that you would want to do to secure your belongings?</a:t>
            </a:r>
            <a:br/>
            <a:r>
              <a:t>For instance - do you change the locks? Maybe you are concerned that the former tenant still has keys.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p>
            <a:pPr/>
            <a:r>
              <a:t>This lesson will focus on threats. The following lesson will focus on detecting and removing vulnerabilities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p>
            <a:pPr/>
            <a:r>
              <a:t>Usually we trust our code to be bug-free. That’s usually not a great assumption.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Shape 368"/>
          <p:cNvSpPr/>
          <p:nvPr>
            <p:ph type="sldImg"/>
          </p:nvPr>
        </p:nvSpPr>
        <p:spPr>
          <a:prstGeom prst="rect">
            <a:avLst/>
          </a:prstGeom>
        </p:spPr>
        <p:txBody>
          <a:bodyPr/>
          <a:lstStyle/>
          <a:p>
            <a:pPr/>
          </a:p>
        </p:txBody>
      </p:sp>
      <p:sp>
        <p:nvSpPr>
          <p:cNvPr id="369" name="Shape 369"/>
          <p:cNvSpPr/>
          <p:nvPr>
            <p:ph type="body" sz="quarter" idx="1"/>
          </p:nvPr>
        </p:nvSpPr>
        <p:spPr>
          <a:prstGeom prst="rect">
            <a:avLst/>
          </a:prstGeom>
        </p:spPr>
        <p:txBody>
          <a:bodyPr/>
          <a:lstStyle/>
          <a:p>
            <a:pPr/>
            <a:r>
              <a:t>Next, will discuss specific vulnerabilities, and ways to mitigate them</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solidFill>
                  <a:srgbClr val="000000"/>
                </a:solidFill>
              </a:defRPr>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96" name="Imag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97" name="Imag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98" name="Imag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6" name="Imag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07"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1" name="Slide Title"/>
          <p:cNvSpPr txBox="1"/>
          <p:nvPr>
            <p:ph type="title" hasCustomPrompt="1"/>
          </p:nvPr>
        </p:nvSpPr>
        <p:spPr>
          <a:prstGeom prst="rect">
            <a:avLst/>
          </a:prstGeom>
        </p:spPr>
        <p:txBody>
          <a:bodyPr/>
          <a:lstStyle/>
          <a:p>
            <a:pPr/>
            <a:r>
              <a:t>Slide Title</a:t>
            </a:r>
          </a:p>
        </p:txBody>
      </p:sp>
      <p:sp>
        <p:nvSpPr>
          <p:cNvPr id="22"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23"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3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3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000000"/>
                </a:solidFill>
              </a:defRPr>
            </a:lvl1pPr>
          </a:lstStyle>
          <a:p>
            <a:pPr/>
            <a:r>
              <a:t>Presentation Title</a:t>
            </a:r>
          </a:p>
        </p:txBody>
      </p:sp>
      <p:sp>
        <p:nvSpPr>
          <p:cNvPr id="3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3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4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43" name="Slide Title"/>
          <p:cNvSpPr txBox="1"/>
          <p:nvPr>
            <p:ph type="title" hasCustomPrompt="1"/>
          </p:nvPr>
        </p:nvSpPr>
        <p:spPr>
          <a:xfrm>
            <a:off x="1206500" y="1270000"/>
            <a:ext cx="9779000" cy="5882273"/>
          </a:xfrm>
          <a:prstGeom prst="rect">
            <a:avLst/>
          </a:prstGeom>
        </p:spPr>
        <p:txBody>
          <a:bodyPr anchor="b"/>
          <a:lstStyle>
            <a:lvl1pPr>
              <a:defRPr>
                <a:solidFill>
                  <a:srgbClr val="000000"/>
                </a:solidFill>
              </a:defRPr>
            </a:lvl1pPr>
          </a:lstStyle>
          <a:p>
            <a:pPr/>
            <a:r>
              <a:t>Slide Title</a:t>
            </a:r>
          </a:p>
        </p:txBody>
      </p:sp>
      <p:sp>
        <p:nvSpPr>
          <p:cNvPr id="4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4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52" name="Section Title"/>
          <p:cNvSpPr txBox="1"/>
          <p:nvPr>
            <p:ph type="title" hasCustomPrompt="1"/>
          </p:nvPr>
        </p:nvSpPr>
        <p:spPr>
          <a:xfrm>
            <a:off x="1206496" y="4533900"/>
            <a:ext cx="21971004" cy="4648200"/>
          </a:xfrm>
          <a:prstGeom prst="rect">
            <a:avLst/>
          </a:prstGeom>
        </p:spPr>
        <p:txBody>
          <a:bodyPr anchor="ctr"/>
          <a:lstStyle>
            <a:lvl1pPr>
              <a:defRPr b="0" spc="-232" sz="11600">
                <a:solidFill>
                  <a:srgbClr val="000000"/>
                </a:solidFill>
                <a:latin typeface="Helvetica Neue Medium"/>
                <a:ea typeface="Helvetica Neue Medium"/>
                <a:cs typeface="Helvetica Neue Medium"/>
                <a:sym typeface="Helvetica Neue Medium"/>
              </a:defRPr>
            </a:lvl1pPr>
          </a:lstStyle>
          <a:p>
            <a:pPr/>
            <a:r>
              <a:t>Section Title</a:t>
            </a:r>
          </a:p>
        </p:txBody>
      </p:sp>
      <p:sp>
        <p:nvSpPr>
          <p:cNvPr id="53"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60"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61"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62"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70"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78"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79"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87"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88"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1pPr>
      <a:lvl2pPr marL="0" marR="0" indent="457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2pPr>
      <a:lvl3pPr marL="0" marR="0" indent="914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3pPr>
      <a:lvl4pPr marL="0" marR="0" indent="1371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4pPr>
      <a:lvl5pPr marL="0" marR="0" indent="18288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5pPr>
      <a:lvl6pPr marL="0" marR="0" indent="22860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6pPr>
      <a:lvl7pPr marL="0" marR="0" indent="2743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7pPr>
      <a:lvl8pPr marL="0" marR="0" indent="3200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8pPr>
      <a:lvl9pPr marL="0" marR="0" indent="3657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creativecommons.org/licenses/by-sa/4.0/"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amazon.com"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amazon.com" TargetMode="External"/><Relationship Id="rId4" Type="http://schemas.openxmlformats.org/officeDocument/2006/relationships/image" Target="../media/image2.png"/><Relationship Id="rId5"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mazon.com"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mazon.com" TargetMode="Externa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hyperlink" Target="https://eslint.org/blog/2018/07/postmortem-for-malicious-package-publishes" TargetMode="External"/><Relationship Id="rId5" Type="http://schemas.openxmlformats.org/officeDocument/2006/relationships/hyperlink" Target="https://www.theverge.com/2021/1/26/22248631/solarwinds-hack-cybersecurity-us-menn-decoder-podcast" TargetMode="Externa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reativecommons.org/licenses/by-sa/4.0/"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Jonathan Bell, John Boyland, Mitch Wand…"/>
          <p:cNvSpPr txBox="1"/>
          <p:nvPr>
            <p:ph type="body" idx="21"/>
          </p:nvPr>
        </p:nvSpPr>
        <p:spPr>
          <a:xfrm>
            <a:off x="1201340" y="11177783"/>
            <a:ext cx="21971003" cy="1959509"/>
          </a:xfrm>
          <a:prstGeom prst="rect">
            <a:avLst/>
          </a:prstGeom>
          <a:extLst>
            <a:ext uri="{C572A759-6A51-4108-AA02-DFA0A04FC94B}">
              <ma14:wrappingTextBoxFlag xmlns:ma14="http://schemas.microsoft.com/office/mac/drawingml/2011/main" val="1"/>
            </a:ext>
          </a:extLst>
        </p:spPr>
        <p:txBody>
          <a:bodyPr/>
          <a:lstStyle/>
          <a:p>
            <a:pPr>
              <a:defRPr>
                <a:solidFill>
                  <a:srgbClr val="005493"/>
                </a:solidFill>
              </a:defRPr>
            </a:pPr>
            <a:r>
              <a:t>Jonathan Bell, John Boyland, Mitch Wand</a:t>
            </a:r>
          </a:p>
          <a:p>
            <a:pPr>
              <a:defRPr>
                <a:solidFill>
                  <a:srgbClr val="005493"/>
                </a:solidFill>
              </a:defRPr>
            </a:pPr>
            <a:r>
              <a:t>Khoury College of Computer Sciences</a:t>
            </a:r>
            <a:br/>
            <a:r>
              <a:t>© 2021, released under </a:t>
            </a:r>
            <a:r>
              <a:rPr u="sng">
                <a:hlinkClick r:id="rId3" invalidUrl="" action="" tgtFrame="" tooltip="" history="1" highlightClick="0" endSnd="0"/>
              </a:rPr>
              <a:t>CC BY-SA</a:t>
            </a:r>
          </a:p>
        </p:txBody>
      </p:sp>
      <p:sp>
        <p:nvSpPr>
          <p:cNvPr id="124" name="CS 4530 &amp; CS 5500…"/>
          <p:cNvSpPr txBox="1"/>
          <p:nvPr>
            <p:ph type="ctrTitle"/>
          </p:nvPr>
        </p:nvSpPr>
        <p:spPr>
          <a:prstGeom prst="rect">
            <a:avLst/>
          </a:prstGeom>
        </p:spPr>
        <p:txBody>
          <a:bodyPr/>
          <a:lstStyle/>
          <a:p>
            <a:pPr>
              <a:defRPr>
                <a:solidFill>
                  <a:srgbClr val="005493"/>
                </a:solidFill>
              </a:defRPr>
            </a:pPr>
            <a:r>
              <a:t>CS 4530 &amp; CS 5500</a:t>
            </a:r>
          </a:p>
          <a:p>
            <a:pPr>
              <a:defRPr>
                <a:solidFill>
                  <a:srgbClr val="005493"/>
                </a:solidFill>
              </a:defRPr>
            </a:pPr>
            <a:r>
              <a:t>Software Engineering</a:t>
            </a:r>
          </a:p>
        </p:txBody>
      </p:sp>
      <p:sp>
        <p:nvSpPr>
          <p:cNvPr id="125" name="Lecture 9.3: Software Engineering &amp; Security Threats"/>
          <p:cNvSpPr txBox="1"/>
          <p:nvPr>
            <p:ph type="subTitle" sz="quarter" idx="1"/>
          </p:nvPr>
        </p:nvSpPr>
        <p:spPr>
          <a:prstGeom prst="rect">
            <a:avLst/>
          </a:prstGeom>
        </p:spPr>
        <p:txBody>
          <a:bodyPr/>
          <a:lstStyle/>
          <a:p>
            <a:pPr/>
            <a:r>
              <a:t>Lecture 9.3: Software Engineering &amp; Security Threats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Example: Threat at the Boundary"/>
          <p:cNvSpPr txBox="1"/>
          <p:nvPr>
            <p:ph type="title"/>
          </p:nvPr>
        </p:nvSpPr>
        <p:spPr>
          <a:prstGeom prst="rect">
            <a:avLst/>
          </a:prstGeom>
        </p:spPr>
        <p:txBody>
          <a:bodyPr/>
          <a:lstStyle/>
          <a:p>
            <a:pPr/>
            <a:r>
              <a:t>Example: Threat at the Boundary</a:t>
            </a:r>
          </a:p>
        </p:txBody>
      </p:sp>
      <p:sp>
        <p:nvSpPr>
          <p:cNvPr id="179" name="Web Serve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Web Server</a:t>
            </a:r>
          </a:p>
        </p:txBody>
      </p:sp>
      <p:sp>
        <p:nvSpPr>
          <p:cNvPr id="180" name="Rectangle"/>
          <p:cNvSpPr/>
          <p:nvPr/>
        </p:nvSpPr>
        <p:spPr>
          <a:xfrm>
            <a:off x="18499463" y="2967551"/>
            <a:ext cx="2101198" cy="6637898"/>
          </a:xfrm>
          <a:prstGeom prst="rect">
            <a:avLst/>
          </a:prstGeom>
          <a:solidFill>
            <a:srgbClr val="70BF41"/>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181" name="client page…"/>
          <p:cNvSpPr txBox="1"/>
          <p:nvPr/>
        </p:nvSpPr>
        <p:spPr>
          <a:xfrm>
            <a:off x="3784560" y="9632156"/>
            <a:ext cx="3366771" cy="1666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5000">
                <a:solidFill>
                  <a:srgbClr val="000000"/>
                </a:solidFill>
                <a:latin typeface="Helvetica Light"/>
                <a:ea typeface="Helvetica Light"/>
                <a:cs typeface="Helvetica Light"/>
                <a:sym typeface="Helvetica Light"/>
              </a:defRPr>
            </a:pPr>
            <a:r>
              <a:t>client page</a:t>
            </a:r>
          </a:p>
          <a:p>
            <a:pPr defTabSz="821531">
              <a:defRPr sz="5000">
                <a:solidFill>
                  <a:srgbClr val="000000"/>
                </a:solidFill>
                <a:latin typeface="Helvetica Light"/>
                <a:ea typeface="Helvetica Light"/>
                <a:cs typeface="Helvetica Light"/>
                <a:sym typeface="Helvetica Light"/>
              </a:defRPr>
            </a:pPr>
            <a:r>
              <a:t>(the “user”)</a:t>
            </a:r>
          </a:p>
        </p:txBody>
      </p:sp>
      <p:sp>
        <p:nvSpPr>
          <p:cNvPr id="182" name="server"/>
          <p:cNvSpPr txBox="1"/>
          <p:nvPr/>
        </p:nvSpPr>
        <p:spPr>
          <a:xfrm>
            <a:off x="18590259" y="10013156"/>
            <a:ext cx="191960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server</a:t>
            </a:r>
          </a:p>
        </p:txBody>
      </p:sp>
      <p:sp>
        <p:nvSpPr>
          <p:cNvPr id="183" name="Line"/>
          <p:cNvSpPr/>
          <p:nvPr/>
        </p:nvSpPr>
        <p:spPr>
          <a:xfrm>
            <a:off x="8686525" y="4321968"/>
            <a:ext cx="7975355"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184" name="HTTP Request"/>
          <p:cNvSpPr txBox="1"/>
          <p:nvPr/>
        </p:nvSpPr>
        <p:spPr>
          <a:xfrm>
            <a:off x="8691562" y="3635421"/>
            <a:ext cx="4521998" cy="60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defRPr b="1" sz="3000">
                <a:solidFill>
                  <a:srgbClr val="000000"/>
                </a:solidFill>
                <a:latin typeface="Helvetica"/>
                <a:ea typeface="Helvetica"/>
                <a:cs typeface="Helvetica"/>
                <a:sym typeface="Helvetica"/>
              </a:defRPr>
            </a:lvl1pPr>
          </a:lstStyle>
          <a:p>
            <a:pPr/>
            <a:r>
              <a:t>HTTP Request</a:t>
            </a:r>
          </a:p>
        </p:txBody>
      </p:sp>
      <p:sp>
        <p:nvSpPr>
          <p:cNvPr id="185" name="Line"/>
          <p:cNvSpPr/>
          <p:nvPr/>
        </p:nvSpPr>
        <p:spPr>
          <a:xfrm flipH="1" flipV="1">
            <a:off x="8579698" y="7949846"/>
            <a:ext cx="7849501"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186" name="HTTP Response"/>
          <p:cNvSpPr txBox="1"/>
          <p:nvPr/>
        </p:nvSpPr>
        <p:spPr>
          <a:xfrm>
            <a:off x="8691562" y="7263299"/>
            <a:ext cx="4521998" cy="60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defRPr b="1" sz="3000">
                <a:solidFill>
                  <a:srgbClr val="000000"/>
                </a:solidFill>
                <a:latin typeface="Helvetica"/>
                <a:ea typeface="Helvetica"/>
                <a:cs typeface="Helvetica"/>
                <a:sym typeface="Helvetica"/>
              </a:defRPr>
            </a:lvl1pPr>
          </a:lstStyle>
          <a:p>
            <a:pPr/>
            <a:r>
              <a:t>HTTP Response</a:t>
            </a:r>
          </a:p>
        </p:txBody>
      </p:sp>
      <p:pic>
        <p:nvPicPr>
          <p:cNvPr id="187" name="Image" descr="Image"/>
          <p:cNvPicPr>
            <a:picLocks noChangeAspect="1"/>
          </p:cNvPicPr>
          <p:nvPr/>
        </p:nvPicPr>
        <p:blipFill>
          <a:blip r:embed="rId2">
            <a:extLst/>
          </a:blip>
          <a:stretch>
            <a:fillRect/>
          </a:stretch>
        </p:blipFill>
        <p:spPr>
          <a:xfrm>
            <a:off x="3967757" y="4249903"/>
            <a:ext cx="2160986" cy="314325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Example: Threat at the Boundary"/>
          <p:cNvSpPr txBox="1"/>
          <p:nvPr>
            <p:ph type="title"/>
          </p:nvPr>
        </p:nvSpPr>
        <p:spPr>
          <a:prstGeom prst="rect">
            <a:avLst/>
          </a:prstGeom>
        </p:spPr>
        <p:txBody>
          <a:bodyPr/>
          <a:lstStyle/>
          <a:p>
            <a:pPr/>
            <a:r>
              <a:t>Example: Threat at the Boundary</a:t>
            </a:r>
          </a:p>
        </p:txBody>
      </p:sp>
      <p:sp>
        <p:nvSpPr>
          <p:cNvPr id="190" name="Web Serve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Web Server</a:t>
            </a:r>
          </a:p>
        </p:txBody>
      </p:sp>
      <p:sp>
        <p:nvSpPr>
          <p:cNvPr id="191" name="Slide bullet text"/>
          <p:cNvSpPr txBox="1"/>
          <p:nvPr>
            <p:ph type="body" idx="1"/>
          </p:nvPr>
        </p:nvSpPr>
        <p:spPr>
          <a:prstGeom prst="rect">
            <a:avLst/>
          </a:prstGeom>
        </p:spPr>
        <p:txBody>
          <a:bodyPr/>
          <a:lstStyle/>
          <a:p>
            <a:pPr/>
          </a:p>
        </p:txBody>
      </p:sp>
      <p:sp>
        <p:nvSpPr>
          <p:cNvPr id="192" name="Rectangle"/>
          <p:cNvSpPr/>
          <p:nvPr/>
        </p:nvSpPr>
        <p:spPr>
          <a:xfrm>
            <a:off x="18499463" y="2967551"/>
            <a:ext cx="2101198" cy="6637898"/>
          </a:xfrm>
          <a:prstGeom prst="rect">
            <a:avLst/>
          </a:prstGeom>
          <a:solidFill>
            <a:srgbClr val="70BF41"/>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193" name="client page…"/>
          <p:cNvSpPr txBox="1"/>
          <p:nvPr/>
        </p:nvSpPr>
        <p:spPr>
          <a:xfrm>
            <a:off x="3784560" y="9632156"/>
            <a:ext cx="3366771" cy="1666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5000">
                <a:solidFill>
                  <a:srgbClr val="000000"/>
                </a:solidFill>
                <a:latin typeface="Helvetica Light"/>
                <a:ea typeface="Helvetica Light"/>
                <a:cs typeface="Helvetica Light"/>
                <a:sym typeface="Helvetica Light"/>
              </a:defRPr>
            </a:pPr>
            <a:r>
              <a:t>client page</a:t>
            </a:r>
          </a:p>
          <a:p>
            <a:pPr defTabSz="821531">
              <a:defRPr sz="5000">
                <a:solidFill>
                  <a:srgbClr val="000000"/>
                </a:solidFill>
                <a:latin typeface="Helvetica Light"/>
                <a:ea typeface="Helvetica Light"/>
                <a:cs typeface="Helvetica Light"/>
                <a:sym typeface="Helvetica Light"/>
              </a:defRPr>
            </a:pPr>
            <a:r>
              <a:t>(the “user”)</a:t>
            </a:r>
          </a:p>
        </p:txBody>
      </p:sp>
      <p:sp>
        <p:nvSpPr>
          <p:cNvPr id="194" name="server"/>
          <p:cNvSpPr txBox="1"/>
          <p:nvPr/>
        </p:nvSpPr>
        <p:spPr>
          <a:xfrm>
            <a:off x="18590259" y="10013156"/>
            <a:ext cx="191960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server</a:t>
            </a:r>
          </a:p>
        </p:txBody>
      </p:sp>
      <p:sp>
        <p:nvSpPr>
          <p:cNvPr id="195" name="Line"/>
          <p:cNvSpPr/>
          <p:nvPr/>
        </p:nvSpPr>
        <p:spPr>
          <a:xfrm>
            <a:off x="8686525" y="4321968"/>
            <a:ext cx="7975355"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196" name="HTTP Request"/>
          <p:cNvSpPr txBox="1"/>
          <p:nvPr/>
        </p:nvSpPr>
        <p:spPr>
          <a:xfrm>
            <a:off x="8691562" y="3635421"/>
            <a:ext cx="4521998" cy="60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defRPr b="1" sz="3000">
                <a:solidFill>
                  <a:srgbClr val="000000"/>
                </a:solidFill>
                <a:latin typeface="Helvetica"/>
                <a:ea typeface="Helvetica"/>
                <a:cs typeface="Helvetica"/>
                <a:sym typeface="Helvetica"/>
              </a:defRPr>
            </a:lvl1pPr>
          </a:lstStyle>
          <a:p>
            <a:pPr/>
            <a:r>
              <a:t>HTTP Request</a:t>
            </a:r>
          </a:p>
        </p:txBody>
      </p:sp>
      <p:sp>
        <p:nvSpPr>
          <p:cNvPr id="197" name="Line"/>
          <p:cNvSpPr/>
          <p:nvPr/>
        </p:nvSpPr>
        <p:spPr>
          <a:xfrm flipH="1" flipV="1">
            <a:off x="8579698" y="7949846"/>
            <a:ext cx="7849501"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198" name="HTTP Response"/>
          <p:cNvSpPr txBox="1"/>
          <p:nvPr/>
        </p:nvSpPr>
        <p:spPr>
          <a:xfrm>
            <a:off x="8691562" y="7263299"/>
            <a:ext cx="4521998" cy="60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defRPr b="1" sz="3000">
                <a:solidFill>
                  <a:srgbClr val="000000"/>
                </a:solidFill>
                <a:latin typeface="Helvetica"/>
                <a:ea typeface="Helvetica"/>
                <a:cs typeface="Helvetica"/>
                <a:sym typeface="Helvetica"/>
              </a:defRPr>
            </a:lvl1pPr>
          </a:lstStyle>
          <a:p>
            <a:pPr/>
            <a:r>
              <a:t>HTTP Response</a:t>
            </a:r>
          </a:p>
        </p:txBody>
      </p:sp>
      <p:grpSp>
        <p:nvGrpSpPr>
          <p:cNvPr id="201" name="Do I trust that this request really came from the user?"/>
          <p:cNvGrpSpPr/>
          <p:nvPr/>
        </p:nvGrpSpPr>
        <p:grpSpPr>
          <a:xfrm>
            <a:off x="12411650" y="10957058"/>
            <a:ext cx="7799937" cy="1819276"/>
            <a:chOff x="0" y="0"/>
            <a:chExt cx="7799935" cy="1819275"/>
          </a:xfrm>
        </p:grpSpPr>
        <p:sp>
          <p:nvSpPr>
            <p:cNvPr id="200" name="Do I trust that this request really came from the user?"/>
            <p:cNvSpPr txBox="1"/>
            <p:nvPr/>
          </p:nvSpPr>
          <p:spPr>
            <a:xfrm>
              <a:off x="215900" y="139700"/>
              <a:ext cx="7368136" cy="1260475"/>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defTabSz="821531">
                <a:defRPr b="1" sz="3600">
                  <a:solidFill>
                    <a:srgbClr val="C82506"/>
                  </a:solidFill>
                  <a:latin typeface="Helvetica"/>
                  <a:ea typeface="Helvetica"/>
                  <a:cs typeface="Helvetica"/>
                  <a:sym typeface="Helvetica"/>
                </a:defRPr>
              </a:pPr>
              <a:r>
                <a:t>Do I trust that this request </a:t>
              </a:r>
              <a:r>
                <a:rPr i="1"/>
                <a:t>really </a:t>
              </a:r>
              <a:r>
                <a:t>came from the user?</a:t>
              </a:r>
            </a:p>
          </p:txBody>
        </p:sp>
        <p:pic>
          <p:nvPicPr>
            <p:cNvPr id="199" name="Do I trust that this request really came from the user? Do I trust that this request really came from the user?" descr="Do I trust that this request really came from the user? Do I trust that this request really came from the user?"/>
            <p:cNvPicPr>
              <a:picLocks noChangeAspect="0"/>
            </p:cNvPicPr>
            <p:nvPr/>
          </p:nvPicPr>
          <p:blipFill>
            <a:blip r:embed="rId2">
              <a:extLst/>
            </a:blip>
            <a:stretch>
              <a:fillRect/>
            </a:stretch>
          </p:blipFill>
          <p:spPr>
            <a:xfrm>
              <a:off x="0" y="0"/>
              <a:ext cx="7799936" cy="1819275"/>
            </a:xfrm>
            <a:prstGeom prst="rect">
              <a:avLst/>
            </a:prstGeom>
            <a:effectLst/>
          </p:spPr>
        </p:pic>
      </p:grpSp>
      <p:pic>
        <p:nvPicPr>
          <p:cNvPr id="202" name="Image" descr="Image"/>
          <p:cNvPicPr>
            <a:picLocks noChangeAspect="1"/>
          </p:cNvPicPr>
          <p:nvPr/>
        </p:nvPicPr>
        <p:blipFill>
          <a:blip r:embed="rId3">
            <a:extLst/>
          </a:blip>
          <a:stretch>
            <a:fillRect/>
          </a:stretch>
        </p:blipFill>
        <p:spPr>
          <a:xfrm>
            <a:off x="3967757" y="4249903"/>
            <a:ext cx="2160986" cy="314325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Example: Threat at the Boundary"/>
          <p:cNvSpPr txBox="1"/>
          <p:nvPr>
            <p:ph type="title"/>
          </p:nvPr>
        </p:nvSpPr>
        <p:spPr>
          <a:prstGeom prst="rect">
            <a:avLst/>
          </a:prstGeom>
        </p:spPr>
        <p:txBody>
          <a:bodyPr/>
          <a:lstStyle/>
          <a:p>
            <a:pPr/>
            <a:r>
              <a:t>Example: Threat at the Boundary</a:t>
            </a:r>
          </a:p>
        </p:txBody>
      </p:sp>
      <p:sp>
        <p:nvSpPr>
          <p:cNvPr id="205" name="Web Serve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Web Server</a:t>
            </a:r>
          </a:p>
        </p:txBody>
      </p:sp>
      <p:sp>
        <p:nvSpPr>
          <p:cNvPr id="206" name="Rectangle"/>
          <p:cNvSpPr/>
          <p:nvPr/>
        </p:nvSpPr>
        <p:spPr>
          <a:xfrm>
            <a:off x="18499463" y="2967551"/>
            <a:ext cx="2101198" cy="6637898"/>
          </a:xfrm>
          <a:prstGeom prst="rect">
            <a:avLst/>
          </a:prstGeom>
          <a:solidFill>
            <a:srgbClr val="70BF41"/>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207" name="client page…"/>
          <p:cNvSpPr txBox="1"/>
          <p:nvPr/>
        </p:nvSpPr>
        <p:spPr>
          <a:xfrm>
            <a:off x="3784560" y="9632156"/>
            <a:ext cx="3366771" cy="1666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5000">
                <a:solidFill>
                  <a:srgbClr val="000000"/>
                </a:solidFill>
                <a:latin typeface="Helvetica Light"/>
                <a:ea typeface="Helvetica Light"/>
                <a:cs typeface="Helvetica Light"/>
                <a:sym typeface="Helvetica Light"/>
              </a:defRPr>
            </a:pPr>
            <a:r>
              <a:t>client page</a:t>
            </a:r>
          </a:p>
          <a:p>
            <a:pPr defTabSz="821531">
              <a:defRPr sz="5000">
                <a:solidFill>
                  <a:srgbClr val="000000"/>
                </a:solidFill>
                <a:latin typeface="Helvetica Light"/>
                <a:ea typeface="Helvetica Light"/>
                <a:cs typeface="Helvetica Light"/>
                <a:sym typeface="Helvetica Light"/>
              </a:defRPr>
            </a:pPr>
            <a:r>
              <a:t>(the “user”)</a:t>
            </a:r>
          </a:p>
        </p:txBody>
      </p:sp>
      <p:sp>
        <p:nvSpPr>
          <p:cNvPr id="208" name="server"/>
          <p:cNvSpPr txBox="1"/>
          <p:nvPr/>
        </p:nvSpPr>
        <p:spPr>
          <a:xfrm>
            <a:off x="18590259" y="10013156"/>
            <a:ext cx="191960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server</a:t>
            </a:r>
          </a:p>
        </p:txBody>
      </p:sp>
      <p:sp>
        <p:nvSpPr>
          <p:cNvPr id="209" name="Line"/>
          <p:cNvSpPr/>
          <p:nvPr/>
        </p:nvSpPr>
        <p:spPr>
          <a:xfrm>
            <a:off x="8686525" y="4321968"/>
            <a:ext cx="7975355"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210" name="HTTP Request"/>
          <p:cNvSpPr txBox="1"/>
          <p:nvPr/>
        </p:nvSpPr>
        <p:spPr>
          <a:xfrm>
            <a:off x="8691562" y="3635421"/>
            <a:ext cx="4521998" cy="60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defRPr b="1" sz="3000">
                <a:solidFill>
                  <a:srgbClr val="000000"/>
                </a:solidFill>
                <a:latin typeface="Helvetica"/>
                <a:ea typeface="Helvetica"/>
                <a:cs typeface="Helvetica"/>
                <a:sym typeface="Helvetica"/>
              </a:defRPr>
            </a:lvl1pPr>
          </a:lstStyle>
          <a:p>
            <a:pPr/>
            <a:r>
              <a:t>HTTP Request</a:t>
            </a:r>
          </a:p>
        </p:txBody>
      </p:sp>
      <p:sp>
        <p:nvSpPr>
          <p:cNvPr id="211" name="Line"/>
          <p:cNvSpPr/>
          <p:nvPr/>
        </p:nvSpPr>
        <p:spPr>
          <a:xfrm flipH="1" flipV="1">
            <a:off x="8579698" y="7949846"/>
            <a:ext cx="7849501"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212" name="HTTP Response"/>
          <p:cNvSpPr txBox="1"/>
          <p:nvPr/>
        </p:nvSpPr>
        <p:spPr>
          <a:xfrm>
            <a:off x="8691562" y="7263299"/>
            <a:ext cx="4521998" cy="60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defRPr b="1" sz="3000">
                <a:solidFill>
                  <a:srgbClr val="000000"/>
                </a:solidFill>
                <a:latin typeface="Helvetica"/>
                <a:ea typeface="Helvetica"/>
                <a:cs typeface="Helvetica"/>
                <a:sym typeface="Helvetica"/>
              </a:defRPr>
            </a:lvl1pPr>
          </a:lstStyle>
          <a:p>
            <a:pPr/>
            <a:r>
              <a:t>HTTP Response</a:t>
            </a:r>
          </a:p>
        </p:txBody>
      </p:sp>
      <p:grpSp>
        <p:nvGrpSpPr>
          <p:cNvPr id="215" name="Do I trust that this request really came from the user?"/>
          <p:cNvGrpSpPr/>
          <p:nvPr/>
        </p:nvGrpSpPr>
        <p:grpSpPr>
          <a:xfrm>
            <a:off x="12411650" y="10957058"/>
            <a:ext cx="7799937" cy="1819276"/>
            <a:chOff x="0" y="0"/>
            <a:chExt cx="7799935" cy="1819275"/>
          </a:xfrm>
        </p:grpSpPr>
        <p:sp>
          <p:nvSpPr>
            <p:cNvPr id="214" name="Do I trust that this request really came from the user?"/>
            <p:cNvSpPr txBox="1"/>
            <p:nvPr/>
          </p:nvSpPr>
          <p:spPr>
            <a:xfrm>
              <a:off x="215900" y="139700"/>
              <a:ext cx="7368136" cy="1260475"/>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defTabSz="821531">
                <a:defRPr b="1" sz="3600">
                  <a:solidFill>
                    <a:srgbClr val="C82506"/>
                  </a:solidFill>
                  <a:latin typeface="Helvetica"/>
                  <a:ea typeface="Helvetica"/>
                  <a:cs typeface="Helvetica"/>
                  <a:sym typeface="Helvetica"/>
                </a:defRPr>
              </a:pPr>
              <a:r>
                <a:t>Do I trust that this request </a:t>
              </a:r>
              <a:r>
                <a:rPr i="1"/>
                <a:t>really </a:t>
              </a:r>
              <a:r>
                <a:t>came from the user?</a:t>
              </a:r>
            </a:p>
          </p:txBody>
        </p:sp>
        <p:pic>
          <p:nvPicPr>
            <p:cNvPr id="213" name="Do I trust that this request really came from the user? Do I trust that this request really came from the user?" descr="Do I trust that this request really came from the user? Do I trust that this request really came from the user?"/>
            <p:cNvPicPr>
              <a:picLocks noChangeAspect="0"/>
            </p:cNvPicPr>
            <p:nvPr/>
          </p:nvPicPr>
          <p:blipFill>
            <a:blip r:embed="rId2">
              <a:extLst/>
            </a:blip>
            <a:stretch>
              <a:fillRect/>
            </a:stretch>
          </p:blipFill>
          <p:spPr>
            <a:xfrm>
              <a:off x="0" y="0"/>
              <a:ext cx="7799936" cy="1819275"/>
            </a:xfrm>
            <a:prstGeom prst="rect">
              <a:avLst/>
            </a:prstGeom>
            <a:effectLst/>
          </p:spPr>
        </p:pic>
      </p:grpSp>
      <p:grpSp>
        <p:nvGrpSpPr>
          <p:cNvPr id="218" name="Do I trust that this response really came from the server?"/>
          <p:cNvGrpSpPr/>
          <p:nvPr/>
        </p:nvGrpSpPr>
        <p:grpSpPr>
          <a:xfrm>
            <a:off x="3285510" y="11349964"/>
            <a:ext cx="7799937" cy="1819276"/>
            <a:chOff x="0" y="0"/>
            <a:chExt cx="7799935" cy="1819275"/>
          </a:xfrm>
        </p:grpSpPr>
        <p:sp>
          <p:nvSpPr>
            <p:cNvPr id="217" name="Do I trust that this response really came from the server?"/>
            <p:cNvSpPr txBox="1"/>
            <p:nvPr/>
          </p:nvSpPr>
          <p:spPr>
            <a:xfrm>
              <a:off x="215900" y="139700"/>
              <a:ext cx="7368136" cy="1260475"/>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defTabSz="821531">
                <a:defRPr b="1" sz="3600">
                  <a:solidFill>
                    <a:srgbClr val="C82506"/>
                  </a:solidFill>
                  <a:latin typeface="Helvetica"/>
                  <a:ea typeface="Helvetica"/>
                  <a:cs typeface="Helvetica"/>
                  <a:sym typeface="Helvetica"/>
                </a:defRPr>
              </a:pPr>
              <a:r>
                <a:t>Do I trust that this response </a:t>
              </a:r>
              <a:r>
                <a:rPr i="1"/>
                <a:t>really </a:t>
              </a:r>
              <a:r>
                <a:t>came from the server?</a:t>
              </a:r>
            </a:p>
          </p:txBody>
        </p:sp>
        <p:pic>
          <p:nvPicPr>
            <p:cNvPr id="216" name="Do I trust that this response really came from the server? Do I trust that this response really came from the server?" descr="Do I trust that this response really came from the server? Do I trust that this response really came from the server?"/>
            <p:cNvPicPr>
              <a:picLocks noChangeAspect="0"/>
            </p:cNvPicPr>
            <p:nvPr/>
          </p:nvPicPr>
          <p:blipFill>
            <a:blip r:embed="rId2">
              <a:extLst/>
            </a:blip>
            <a:stretch>
              <a:fillRect/>
            </a:stretch>
          </p:blipFill>
          <p:spPr>
            <a:xfrm>
              <a:off x="0" y="0"/>
              <a:ext cx="7799936" cy="1819275"/>
            </a:xfrm>
            <a:prstGeom prst="rect">
              <a:avLst/>
            </a:prstGeom>
            <a:effectLst/>
          </p:spPr>
        </p:pic>
      </p:grpSp>
      <p:pic>
        <p:nvPicPr>
          <p:cNvPr id="219" name="Image" descr="Image"/>
          <p:cNvPicPr>
            <a:picLocks noChangeAspect="1"/>
          </p:cNvPicPr>
          <p:nvPr/>
        </p:nvPicPr>
        <p:blipFill>
          <a:blip r:embed="rId3">
            <a:extLst/>
          </a:blip>
          <a:stretch>
            <a:fillRect/>
          </a:stretch>
        </p:blipFill>
        <p:spPr>
          <a:xfrm>
            <a:off x="3967757" y="4249903"/>
            <a:ext cx="2160986" cy="314325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Example: Threat at the Boundary"/>
          <p:cNvSpPr txBox="1"/>
          <p:nvPr>
            <p:ph type="title"/>
          </p:nvPr>
        </p:nvSpPr>
        <p:spPr>
          <a:prstGeom prst="rect">
            <a:avLst/>
          </a:prstGeom>
        </p:spPr>
        <p:txBody>
          <a:bodyPr/>
          <a:lstStyle/>
          <a:p>
            <a:pPr/>
            <a:r>
              <a:t>Example: Threat at the Boundary</a:t>
            </a:r>
          </a:p>
        </p:txBody>
      </p:sp>
      <p:sp>
        <p:nvSpPr>
          <p:cNvPr id="222" name="Web Serve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Web Server</a:t>
            </a:r>
          </a:p>
        </p:txBody>
      </p:sp>
      <p:sp>
        <p:nvSpPr>
          <p:cNvPr id="223" name="Slide bullet text"/>
          <p:cNvSpPr txBox="1"/>
          <p:nvPr>
            <p:ph type="body" idx="1"/>
          </p:nvPr>
        </p:nvSpPr>
        <p:spPr>
          <a:prstGeom prst="rect">
            <a:avLst/>
          </a:prstGeom>
        </p:spPr>
        <p:txBody>
          <a:bodyPr/>
          <a:lstStyle/>
          <a:p>
            <a:pPr/>
          </a:p>
        </p:txBody>
      </p:sp>
      <p:sp>
        <p:nvSpPr>
          <p:cNvPr id="224" name="Rectangle"/>
          <p:cNvSpPr/>
          <p:nvPr/>
        </p:nvSpPr>
        <p:spPr>
          <a:xfrm>
            <a:off x="18499463" y="2967551"/>
            <a:ext cx="2101198" cy="6637898"/>
          </a:xfrm>
          <a:prstGeom prst="rect">
            <a:avLst/>
          </a:prstGeom>
          <a:solidFill>
            <a:srgbClr val="70BF41"/>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225" name="client page…"/>
          <p:cNvSpPr txBox="1"/>
          <p:nvPr/>
        </p:nvSpPr>
        <p:spPr>
          <a:xfrm>
            <a:off x="3784560" y="9632156"/>
            <a:ext cx="3366771" cy="1666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5000">
                <a:solidFill>
                  <a:srgbClr val="000000"/>
                </a:solidFill>
                <a:latin typeface="Helvetica Light"/>
                <a:ea typeface="Helvetica Light"/>
                <a:cs typeface="Helvetica Light"/>
                <a:sym typeface="Helvetica Light"/>
              </a:defRPr>
            </a:pPr>
            <a:r>
              <a:t>client page</a:t>
            </a:r>
          </a:p>
          <a:p>
            <a:pPr defTabSz="821531">
              <a:defRPr sz="5000">
                <a:solidFill>
                  <a:srgbClr val="000000"/>
                </a:solidFill>
                <a:latin typeface="Helvetica Light"/>
                <a:ea typeface="Helvetica Light"/>
                <a:cs typeface="Helvetica Light"/>
                <a:sym typeface="Helvetica Light"/>
              </a:defRPr>
            </a:pPr>
            <a:r>
              <a:t>(the “user”)</a:t>
            </a:r>
          </a:p>
        </p:txBody>
      </p:sp>
      <p:sp>
        <p:nvSpPr>
          <p:cNvPr id="226" name="server"/>
          <p:cNvSpPr txBox="1"/>
          <p:nvPr/>
        </p:nvSpPr>
        <p:spPr>
          <a:xfrm>
            <a:off x="18590259" y="10013156"/>
            <a:ext cx="191960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server</a:t>
            </a:r>
          </a:p>
        </p:txBody>
      </p:sp>
      <p:sp>
        <p:nvSpPr>
          <p:cNvPr id="227" name="Line"/>
          <p:cNvSpPr/>
          <p:nvPr/>
        </p:nvSpPr>
        <p:spPr>
          <a:xfrm>
            <a:off x="6579119" y="4153343"/>
            <a:ext cx="2831065"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228" name="HTTP Request"/>
          <p:cNvSpPr txBox="1"/>
          <p:nvPr/>
        </p:nvSpPr>
        <p:spPr>
          <a:xfrm>
            <a:off x="6584156" y="3466795"/>
            <a:ext cx="4521998" cy="60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defRPr b="1" sz="3000">
                <a:solidFill>
                  <a:srgbClr val="000000"/>
                </a:solidFill>
                <a:latin typeface="Helvetica"/>
                <a:ea typeface="Helvetica"/>
                <a:cs typeface="Helvetica"/>
                <a:sym typeface="Helvetica"/>
              </a:defRPr>
            </a:lvl1pPr>
          </a:lstStyle>
          <a:p>
            <a:pPr/>
            <a:r>
              <a:t>HTTP Request</a:t>
            </a:r>
          </a:p>
        </p:txBody>
      </p:sp>
      <p:sp>
        <p:nvSpPr>
          <p:cNvPr id="229" name="Line"/>
          <p:cNvSpPr/>
          <p:nvPr/>
        </p:nvSpPr>
        <p:spPr>
          <a:xfrm flipH="1">
            <a:off x="14830479" y="7959814"/>
            <a:ext cx="3158820"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230" name="HTTP Response"/>
          <p:cNvSpPr txBox="1"/>
          <p:nvPr/>
        </p:nvSpPr>
        <p:spPr>
          <a:xfrm>
            <a:off x="14942343" y="7273267"/>
            <a:ext cx="4521998" cy="60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defRPr b="1" sz="3000">
                <a:solidFill>
                  <a:srgbClr val="000000"/>
                </a:solidFill>
                <a:latin typeface="Helvetica"/>
                <a:ea typeface="Helvetica"/>
                <a:cs typeface="Helvetica"/>
                <a:sym typeface="Helvetica"/>
              </a:defRPr>
            </a:lvl1pPr>
          </a:lstStyle>
          <a:p>
            <a:pPr/>
            <a:r>
              <a:t>HTTP Response</a:t>
            </a:r>
          </a:p>
        </p:txBody>
      </p:sp>
      <p:grpSp>
        <p:nvGrpSpPr>
          <p:cNvPr id="233" name="Do I trust that this request really came from the user?"/>
          <p:cNvGrpSpPr/>
          <p:nvPr/>
        </p:nvGrpSpPr>
        <p:grpSpPr>
          <a:xfrm>
            <a:off x="12411650" y="10957058"/>
            <a:ext cx="7799937" cy="1819276"/>
            <a:chOff x="0" y="0"/>
            <a:chExt cx="7799935" cy="1819275"/>
          </a:xfrm>
        </p:grpSpPr>
        <p:sp>
          <p:nvSpPr>
            <p:cNvPr id="232" name="Do I trust that this request really came from the user?"/>
            <p:cNvSpPr txBox="1"/>
            <p:nvPr/>
          </p:nvSpPr>
          <p:spPr>
            <a:xfrm>
              <a:off x="215900" y="139700"/>
              <a:ext cx="7368136" cy="1260475"/>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defTabSz="821531">
                <a:defRPr b="1" sz="3600">
                  <a:solidFill>
                    <a:srgbClr val="C82506"/>
                  </a:solidFill>
                  <a:latin typeface="Helvetica"/>
                  <a:ea typeface="Helvetica"/>
                  <a:cs typeface="Helvetica"/>
                  <a:sym typeface="Helvetica"/>
                </a:defRPr>
              </a:pPr>
              <a:r>
                <a:t>Do I trust that this request </a:t>
              </a:r>
              <a:r>
                <a:rPr i="1"/>
                <a:t>really </a:t>
              </a:r>
              <a:r>
                <a:t>came from the user?</a:t>
              </a:r>
            </a:p>
          </p:txBody>
        </p:sp>
        <p:pic>
          <p:nvPicPr>
            <p:cNvPr id="231" name="Do I trust that this request really came from the user? Do I trust that this request really came from the user?" descr="Do I trust that this request really came from the user? Do I trust that this request really came from the user?"/>
            <p:cNvPicPr>
              <a:picLocks noChangeAspect="0"/>
            </p:cNvPicPr>
            <p:nvPr/>
          </p:nvPicPr>
          <p:blipFill>
            <a:blip r:embed="rId2">
              <a:extLst/>
            </a:blip>
            <a:stretch>
              <a:fillRect/>
            </a:stretch>
          </p:blipFill>
          <p:spPr>
            <a:xfrm>
              <a:off x="0" y="0"/>
              <a:ext cx="7799936" cy="1819275"/>
            </a:xfrm>
            <a:prstGeom prst="rect">
              <a:avLst/>
            </a:prstGeom>
            <a:effectLst/>
          </p:spPr>
        </p:pic>
      </p:grpSp>
      <p:grpSp>
        <p:nvGrpSpPr>
          <p:cNvPr id="236" name="Do I trust that this response really came from the server?"/>
          <p:cNvGrpSpPr/>
          <p:nvPr/>
        </p:nvGrpSpPr>
        <p:grpSpPr>
          <a:xfrm>
            <a:off x="3285510" y="11349964"/>
            <a:ext cx="7799937" cy="1819276"/>
            <a:chOff x="0" y="0"/>
            <a:chExt cx="7799935" cy="1819275"/>
          </a:xfrm>
        </p:grpSpPr>
        <p:sp>
          <p:nvSpPr>
            <p:cNvPr id="235" name="Do I trust that this response really came from the server?"/>
            <p:cNvSpPr txBox="1"/>
            <p:nvPr/>
          </p:nvSpPr>
          <p:spPr>
            <a:xfrm>
              <a:off x="215900" y="139700"/>
              <a:ext cx="7368136" cy="1260475"/>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defTabSz="821531">
                <a:defRPr b="1" sz="3600">
                  <a:solidFill>
                    <a:srgbClr val="C82506"/>
                  </a:solidFill>
                  <a:latin typeface="Helvetica"/>
                  <a:ea typeface="Helvetica"/>
                  <a:cs typeface="Helvetica"/>
                  <a:sym typeface="Helvetica"/>
                </a:defRPr>
              </a:pPr>
              <a:r>
                <a:t>Do I trust that this response </a:t>
              </a:r>
              <a:r>
                <a:rPr i="1"/>
                <a:t>really </a:t>
              </a:r>
              <a:r>
                <a:t>came from the server?</a:t>
              </a:r>
            </a:p>
          </p:txBody>
        </p:sp>
        <p:pic>
          <p:nvPicPr>
            <p:cNvPr id="234" name="Do I trust that this response really came from the server? Do I trust that this response really came from the server?" descr="Do I trust that this response really came from the server? Do I trust that this response really came from the server?"/>
            <p:cNvPicPr>
              <a:picLocks noChangeAspect="0"/>
            </p:cNvPicPr>
            <p:nvPr/>
          </p:nvPicPr>
          <p:blipFill>
            <a:blip r:embed="rId2">
              <a:extLst/>
            </a:blip>
            <a:stretch>
              <a:fillRect/>
            </a:stretch>
          </p:blipFill>
          <p:spPr>
            <a:xfrm>
              <a:off x="0" y="0"/>
              <a:ext cx="7799936" cy="1819275"/>
            </a:xfrm>
            <a:prstGeom prst="rect">
              <a:avLst/>
            </a:prstGeom>
            <a:effectLst/>
          </p:spPr>
        </p:pic>
      </p:grpSp>
      <p:sp>
        <p:nvSpPr>
          <p:cNvPr id="237" name="Line"/>
          <p:cNvSpPr/>
          <p:nvPr/>
        </p:nvSpPr>
        <p:spPr>
          <a:xfrm>
            <a:off x="14740855" y="4455540"/>
            <a:ext cx="2831065"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238" name="HTTP Request"/>
          <p:cNvSpPr txBox="1"/>
          <p:nvPr/>
        </p:nvSpPr>
        <p:spPr>
          <a:xfrm>
            <a:off x="14745890" y="3768993"/>
            <a:ext cx="4521998" cy="60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defRPr b="1" sz="3000">
                <a:solidFill>
                  <a:srgbClr val="000000"/>
                </a:solidFill>
                <a:latin typeface="Helvetica"/>
                <a:ea typeface="Helvetica"/>
                <a:cs typeface="Helvetica"/>
                <a:sym typeface="Helvetica"/>
              </a:defRPr>
            </a:lvl1pPr>
          </a:lstStyle>
          <a:p>
            <a:pPr/>
            <a:r>
              <a:t>HTTP Request</a:t>
            </a:r>
          </a:p>
        </p:txBody>
      </p:sp>
      <p:sp>
        <p:nvSpPr>
          <p:cNvPr id="239" name="Line"/>
          <p:cNvSpPr/>
          <p:nvPr/>
        </p:nvSpPr>
        <p:spPr>
          <a:xfrm flipH="1">
            <a:off x="6528224" y="7567017"/>
            <a:ext cx="3158820"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240" name="HTTP Response"/>
          <p:cNvSpPr txBox="1"/>
          <p:nvPr/>
        </p:nvSpPr>
        <p:spPr>
          <a:xfrm>
            <a:off x="6640088" y="6880469"/>
            <a:ext cx="4521998" cy="60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defRPr b="1" sz="3000">
                <a:solidFill>
                  <a:srgbClr val="000000"/>
                </a:solidFill>
                <a:latin typeface="Helvetica"/>
                <a:ea typeface="Helvetica"/>
                <a:cs typeface="Helvetica"/>
                <a:sym typeface="Helvetica"/>
              </a:defRPr>
            </a:lvl1pPr>
          </a:lstStyle>
          <a:p>
            <a:pPr/>
            <a:r>
              <a:t>HTTP Response</a:t>
            </a:r>
          </a:p>
        </p:txBody>
      </p:sp>
      <p:sp>
        <p:nvSpPr>
          <p:cNvPr id="241" name="malicious actor…"/>
          <p:cNvSpPr txBox="1"/>
          <p:nvPr/>
        </p:nvSpPr>
        <p:spPr>
          <a:xfrm>
            <a:off x="10231004" y="9382125"/>
            <a:ext cx="4460876" cy="1666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5000">
                <a:solidFill>
                  <a:srgbClr val="000000"/>
                </a:solidFill>
                <a:latin typeface="Helvetica Light"/>
                <a:ea typeface="Helvetica Light"/>
                <a:cs typeface="Helvetica Light"/>
                <a:sym typeface="Helvetica Light"/>
              </a:defRPr>
            </a:pPr>
            <a:r>
              <a:t>malicious actor</a:t>
            </a:r>
          </a:p>
          <a:p>
            <a:pPr defTabSz="821531">
              <a:defRPr sz="5000">
                <a:solidFill>
                  <a:srgbClr val="000000"/>
                </a:solidFill>
                <a:latin typeface="Helvetica Light"/>
                <a:ea typeface="Helvetica Light"/>
                <a:cs typeface="Helvetica Light"/>
                <a:sym typeface="Helvetica Light"/>
              </a:defRPr>
            </a:pPr>
            <a:r>
              <a:t>“black hat”</a:t>
            </a:r>
          </a:p>
        </p:txBody>
      </p:sp>
      <p:pic>
        <p:nvPicPr>
          <p:cNvPr id="242" name="Image" descr="Image"/>
          <p:cNvPicPr>
            <a:picLocks noChangeAspect="1"/>
          </p:cNvPicPr>
          <p:nvPr/>
        </p:nvPicPr>
        <p:blipFill>
          <a:blip r:embed="rId3">
            <a:extLst/>
          </a:blip>
          <a:stretch>
            <a:fillRect/>
          </a:stretch>
        </p:blipFill>
        <p:spPr>
          <a:xfrm>
            <a:off x="3967757" y="4249903"/>
            <a:ext cx="2160986" cy="3143251"/>
          </a:xfrm>
          <a:prstGeom prst="rect">
            <a:avLst/>
          </a:prstGeom>
          <a:ln w="12700">
            <a:miter lim="400000"/>
          </a:ln>
        </p:spPr>
      </p:pic>
      <p:pic>
        <p:nvPicPr>
          <p:cNvPr id="243" name="Image" descr="Image"/>
          <p:cNvPicPr>
            <a:picLocks noChangeAspect="1"/>
          </p:cNvPicPr>
          <p:nvPr/>
        </p:nvPicPr>
        <p:blipFill>
          <a:blip r:embed="rId4">
            <a:extLst/>
          </a:blip>
          <a:stretch>
            <a:fillRect/>
          </a:stretch>
        </p:blipFill>
        <p:spPr>
          <a:xfrm>
            <a:off x="11278258" y="4035590"/>
            <a:ext cx="2071689" cy="3321845"/>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Example: Threat at the Boundary"/>
          <p:cNvSpPr txBox="1"/>
          <p:nvPr>
            <p:ph type="title"/>
          </p:nvPr>
        </p:nvSpPr>
        <p:spPr>
          <a:prstGeom prst="rect">
            <a:avLst/>
          </a:prstGeom>
        </p:spPr>
        <p:txBody>
          <a:bodyPr/>
          <a:lstStyle/>
          <a:p>
            <a:pPr/>
            <a:r>
              <a:t>Example: Threat at the Boundary</a:t>
            </a:r>
          </a:p>
        </p:txBody>
      </p:sp>
      <p:sp>
        <p:nvSpPr>
          <p:cNvPr id="246" name="Web Serve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Web Server</a:t>
            </a:r>
          </a:p>
        </p:txBody>
      </p:sp>
      <p:sp>
        <p:nvSpPr>
          <p:cNvPr id="247" name="Slide bullet text"/>
          <p:cNvSpPr txBox="1"/>
          <p:nvPr>
            <p:ph type="body" idx="1"/>
          </p:nvPr>
        </p:nvSpPr>
        <p:spPr>
          <a:prstGeom prst="rect">
            <a:avLst/>
          </a:prstGeom>
        </p:spPr>
        <p:txBody>
          <a:bodyPr/>
          <a:lstStyle/>
          <a:p>
            <a:pPr/>
          </a:p>
        </p:txBody>
      </p:sp>
      <p:sp>
        <p:nvSpPr>
          <p:cNvPr id="248" name="Rectangle"/>
          <p:cNvSpPr/>
          <p:nvPr/>
        </p:nvSpPr>
        <p:spPr>
          <a:xfrm>
            <a:off x="18499463" y="2967551"/>
            <a:ext cx="2101198" cy="6637898"/>
          </a:xfrm>
          <a:prstGeom prst="rect">
            <a:avLst/>
          </a:prstGeom>
          <a:solidFill>
            <a:srgbClr val="70BF41"/>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249" name="client page…"/>
          <p:cNvSpPr txBox="1"/>
          <p:nvPr/>
        </p:nvSpPr>
        <p:spPr>
          <a:xfrm>
            <a:off x="3784560" y="9632156"/>
            <a:ext cx="3366771" cy="1666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5000">
                <a:solidFill>
                  <a:srgbClr val="000000"/>
                </a:solidFill>
                <a:latin typeface="Helvetica Light"/>
                <a:ea typeface="Helvetica Light"/>
                <a:cs typeface="Helvetica Light"/>
                <a:sym typeface="Helvetica Light"/>
              </a:defRPr>
            </a:pPr>
            <a:r>
              <a:t>client page</a:t>
            </a:r>
          </a:p>
          <a:p>
            <a:pPr defTabSz="821531">
              <a:defRPr sz="5000">
                <a:solidFill>
                  <a:srgbClr val="000000"/>
                </a:solidFill>
                <a:latin typeface="Helvetica Light"/>
                <a:ea typeface="Helvetica Light"/>
                <a:cs typeface="Helvetica Light"/>
                <a:sym typeface="Helvetica Light"/>
              </a:defRPr>
            </a:pPr>
            <a:r>
              <a:t>(the “user”)</a:t>
            </a:r>
          </a:p>
        </p:txBody>
      </p:sp>
      <p:sp>
        <p:nvSpPr>
          <p:cNvPr id="250" name="server"/>
          <p:cNvSpPr txBox="1"/>
          <p:nvPr/>
        </p:nvSpPr>
        <p:spPr>
          <a:xfrm>
            <a:off x="18590259" y="10013156"/>
            <a:ext cx="191960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server</a:t>
            </a:r>
          </a:p>
        </p:txBody>
      </p:sp>
      <p:sp>
        <p:nvSpPr>
          <p:cNvPr id="251" name="Line"/>
          <p:cNvSpPr/>
          <p:nvPr/>
        </p:nvSpPr>
        <p:spPr>
          <a:xfrm>
            <a:off x="6579119" y="4153343"/>
            <a:ext cx="2831065"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252" name="HTTP Request"/>
          <p:cNvSpPr txBox="1"/>
          <p:nvPr/>
        </p:nvSpPr>
        <p:spPr>
          <a:xfrm>
            <a:off x="6584156" y="3466795"/>
            <a:ext cx="4521998" cy="60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defRPr b="1" sz="3000">
                <a:solidFill>
                  <a:srgbClr val="000000"/>
                </a:solidFill>
                <a:latin typeface="Helvetica"/>
                <a:ea typeface="Helvetica"/>
                <a:cs typeface="Helvetica"/>
                <a:sym typeface="Helvetica"/>
              </a:defRPr>
            </a:lvl1pPr>
          </a:lstStyle>
          <a:p>
            <a:pPr/>
            <a:r>
              <a:t>HTTP Request</a:t>
            </a:r>
          </a:p>
        </p:txBody>
      </p:sp>
      <p:sp>
        <p:nvSpPr>
          <p:cNvPr id="253" name="Line"/>
          <p:cNvSpPr/>
          <p:nvPr/>
        </p:nvSpPr>
        <p:spPr>
          <a:xfrm flipH="1">
            <a:off x="14830479" y="7959814"/>
            <a:ext cx="3158820"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254" name="HTTP Response"/>
          <p:cNvSpPr txBox="1"/>
          <p:nvPr/>
        </p:nvSpPr>
        <p:spPr>
          <a:xfrm>
            <a:off x="14942343" y="7273267"/>
            <a:ext cx="4521998" cy="60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defRPr b="1" sz="3000">
                <a:solidFill>
                  <a:srgbClr val="000000"/>
                </a:solidFill>
                <a:latin typeface="Helvetica"/>
                <a:ea typeface="Helvetica"/>
                <a:cs typeface="Helvetica"/>
                <a:sym typeface="Helvetica"/>
              </a:defRPr>
            </a:lvl1pPr>
          </a:lstStyle>
          <a:p>
            <a:pPr/>
            <a:r>
              <a:t>HTTP Response</a:t>
            </a:r>
          </a:p>
        </p:txBody>
      </p:sp>
      <p:grpSp>
        <p:nvGrpSpPr>
          <p:cNvPr id="257" name="Do I trust that this request really came from the user?"/>
          <p:cNvGrpSpPr/>
          <p:nvPr/>
        </p:nvGrpSpPr>
        <p:grpSpPr>
          <a:xfrm>
            <a:off x="12411650" y="10957058"/>
            <a:ext cx="7799937" cy="1819276"/>
            <a:chOff x="0" y="0"/>
            <a:chExt cx="7799935" cy="1819275"/>
          </a:xfrm>
        </p:grpSpPr>
        <p:sp>
          <p:nvSpPr>
            <p:cNvPr id="256" name="Do I trust that this request really came from the user?"/>
            <p:cNvSpPr txBox="1"/>
            <p:nvPr/>
          </p:nvSpPr>
          <p:spPr>
            <a:xfrm>
              <a:off x="215900" y="139700"/>
              <a:ext cx="7368136" cy="1260475"/>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defTabSz="821531">
                <a:defRPr b="1" sz="3600">
                  <a:solidFill>
                    <a:srgbClr val="C82506"/>
                  </a:solidFill>
                  <a:latin typeface="Helvetica"/>
                  <a:ea typeface="Helvetica"/>
                  <a:cs typeface="Helvetica"/>
                  <a:sym typeface="Helvetica"/>
                </a:defRPr>
              </a:pPr>
              <a:r>
                <a:t>Do I trust that this request </a:t>
              </a:r>
              <a:r>
                <a:rPr i="1"/>
                <a:t>really </a:t>
              </a:r>
              <a:r>
                <a:t>came from the user?</a:t>
              </a:r>
            </a:p>
          </p:txBody>
        </p:sp>
        <p:pic>
          <p:nvPicPr>
            <p:cNvPr id="255" name="Do I trust that this request really came from the user? Do I trust that this request really came from the user?" descr="Do I trust that this request really came from the user? Do I trust that this request really came from the user?"/>
            <p:cNvPicPr>
              <a:picLocks noChangeAspect="0"/>
            </p:cNvPicPr>
            <p:nvPr/>
          </p:nvPicPr>
          <p:blipFill>
            <a:blip r:embed="rId2">
              <a:extLst/>
            </a:blip>
            <a:stretch>
              <a:fillRect/>
            </a:stretch>
          </p:blipFill>
          <p:spPr>
            <a:xfrm>
              <a:off x="0" y="0"/>
              <a:ext cx="7799936" cy="1819275"/>
            </a:xfrm>
            <a:prstGeom prst="rect">
              <a:avLst/>
            </a:prstGeom>
            <a:effectLst/>
          </p:spPr>
        </p:pic>
      </p:grpSp>
      <p:grpSp>
        <p:nvGrpSpPr>
          <p:cNvPr id="260" name="Do I trust that this response really came from the server?"/>
          <p:cNvGrpSpPr/>
          <p:nvPr/>
        </p:nvGrpSpPr>
        <p:grpSpPr>
          <a:xfrm>
            <a:off x="3285510" y="11349964"/>
            <a:ext cx="7799937" cy="1819276"/>
            <a:chOff x="0" y="0"/>
            <a:chExt cx="7799935" cy="1819275"/>
          </a:xfrm>
        </p:grpSpPr>
        <p:sp>
          <p:nvSpPr>
            <p:cNvPr id="259" name="Do I trust that this response really came from the server?"/>
            <p:cNvSpPr txBox="1"/>
            <p:nvPr/>
          </p:nvSpPr>
          <p:spPr>
            <a:xfrm>
              <a:off x="215900" y="139700"/>
              <a:ext cx="7368136" cy="1260475"/>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defTabSz="821531">
                <a:defRPr b="1" sz="3600">
                  <a:solidFill>
                    <a:srgbClr val="C82506"/>
                  </a:solidFill>
                  <a:latin typeface="Helvetica"/>
                  <a:ea typeface="Helvetica"/>
                  <a:cs typeface="Helvetica"/>
                  <a:sym typeface="Helvetica"/>
                </a:defRPr>
              </a:pPr>
              <a:r>
                <a:t>Do I trust that this response </a:t>
              </a:r>
              <a:r>
                <a:rPr i="1"/>
                <a:t>really </a:t>
              </a:r>
              <a:r>
                <a:t>came from the server?</a:t>
              </a:r>
            </a:p>
          </p:txBody>
        </p:sp>
        <p:pic>
          <p:nvPicPr>
            <p:cNvPr id="258" name="Do I trust that this response really came from the server? Do I trust that this response really came from the server?" descr="Do I trust that this response really came from the server? Do I trust that this response really came from the server?"/>
            <p:cNvPicPr>
              <a:picLocks noChangeAspect="0"/>
            </p:cNvPicPr>
            <p:nvPr/>
          </p:nvPicPr>
          <p:blipFill>
            <a:blip r:embed="rId2">
              <a:extLst/>
            </a:blip>
            <a:stretch>
              <a:fillRect/>
            </a:stretch>
          </p:blipFill>
          <p:spPr>
            <a:xfrm>
              <a:off x="0" y="0"/>
              <a:ext cx="7799936" cy="1819275"/>
            </a:xfrm>
            <a:prstGeom prst="rect">
              <a:avLst/>
            </a:prstGeom>
            <a:effectLst/>
          </p:spPr>
        </p:pic>
      </p:grpSp>
      <p:sp>
        <p:nvSpPr>
          <p:cNvPr id="261" name="Line"/>
          <p:cNvSpPr/>
          <p:nvPr/>
        </p:nvSpPr>
        <p:spPr>
          <a:xfrm>
            <a:off x="14740855" y="4455540"/>
            <a:ext cx="2831065"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262" name="HTTP Request"/>
          <p:cNvSpPr txBox="1"/>
          <p:nvPr/>
        </p:nvSpPr>
        <p:spPr>
          <a:xfrm>
            <a:off x="14745890" y="3768993"/>
            <a:ext cx="4521998" cy="60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defRPr b="1" sz="3000">
                <a:solidFill>
                  <a:srgbClr val="000000"/>
                </a:solidFill>
                <a:latin typeface="Helvetica"/>
                <a:ea typeface="Helvetica"/>
                <a:cs typeface="Helvetica"/>
                <a:sym typeface="Helvetica"/>
              </a:defRPr>
            </a:lvl1pPr>
          </a:lstStyle>
          <a:p>
            <a:pPr/>
            <a:r>
              <a:t>HTTP Request</a:t>
            </a:r>
          </a:p>
        </p:txBody>
      </p:sp>
      <p:sp>
        <p:nvSpPr>
          <p:cNvPr id="263" name="Line"/>
          <p:cNvSpPr/>
          <p:nvPr/>
        </p:nvSpPr>
        <p:spPr>
          <a:xfrm flipH="1">
            <a:off x="6528224" y="7567017"/>
            <a:ext cx="3158820"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264" name="HTTP Response"/>
          <p:cNvSpPr txBox="1"/>
          <p:nvPr/>
        </p:nvSpPr>
        <p:spPr>
          <a:xfrm>
            <a:off x="6640088" y="6880469"/>
            <a:ext cx="4521998" cy="60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defRPr b="1" sz="3000">
                <a:solidFill>
                  <a:srgbClr val="000000"/>
                </a:solidFill>
                <a:latin typeface="Helvetica"/>
                <a:ea typeface="Helvetica"/>
                <a:cs typeface="Helvetica"/>
                <a:sym typeface="Helvetica"/>
              </a:defRPr>
            </a:lvl1pPr>
          </a:lstStyle>
          <a:p>
            <a:pPr/>
            <a:r>
              <a:t>HTTP Response</a:t>
            </a:r>
          </a:p>
        </p:txBody>
      </p:sp>
      <p:sp>
        <p:nvSpPr>
          <p:cNvPr id="265" name="malicious actor…"/>
          <p:cNvSpPr txBox="1"/>
          <p:nvPr/>
        </p:nvSpPr>
        <p:spPr>
          <a:xfrm>
            <a:off x="10231004" y="9382125"/>
            <a:ext cx="4460876" cy="1666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5000">
                <a:solidFill>
                  <a:srgbClr val="000000"/>
                </a:solidFill>
                <a:latin typeface="Helvetica Light"/>
                <a:ea typeface="Helvetica Light"/>
                <a:cs typeface="Helvetica Light"/>
                <a:sym typeface="Helvetica Light"/>
              </a:defRPr>
            </a:pPr>
            <a:r>
              <a:t>malicious actor</a:t>
            </a:r>
          </a:p>
          <a:p>
            <a:pPr defTabSz="821531">
              <a:defRPr sz="5000">
                <a:solidFill>
                  <a:srgbClr val="000000"/>
                </a:solidFill>
                <a:latin typeface="Helvetica Light"/>
                <a:ea typeface="Helvetica Light"/>
                <a:cs typeface="Helvetica Light"/>
                <a:sym typeface="Helvetica Light"/>
              </a:defRPr>
            </a:pPr>
            <a:r>
              <a:t>“black hat”</a:t>
            </a:r>
          </a:p>
        </p:txBody>
      </p:sp>
      <p:grpSp>
        <p:nvGrpSpPr>
          <p:cNvPr id="268" name="Might be “man in the middle” that intercepts requests and impersonates user or server."/>
          <p:cNvGrpSpPr/>
          <p:nvPr/>
        </p:nvGrpSpPr>
        <p:grpSpPr>
          <a:xfrm>
            <a:off x="8561474" y="1064418"/>
            <a:ext cx="7799936" cy="2365376"/>
            <a:chOff x="0" y="0"/>
            <a:chExt cx="7799935" cy="2365375"/>
          </a:xfrm>
        </p:grpSpPr>
        <p:sp>
          <p:nvSpPr>
            <p:cNvPr id="267" name="Might be “man in the middle” that intercepts requests and impersonates user or server."/>
            <p:cNvSpPr txBox="1"/>
            <p:nvPr/>
          </p:nvSpPr>
          <p:spPr>
            <a:xfrm>
              <a:off x="215900" y="139700"/>
              <a:ext cx="7368136" cy="1806575"/>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defTabSz="821531">
                <a:defRPr b="1" sz="3600">
                  <a:solidFill>
                    <a:srgbClr val="C82506"/>
                  </a:solidFill>
                  <a:latin typeface="Helvetica"/>
                  <a:ea typeface="Helvetica"/>
                  <a:cs typeface="Helvetica"/>
                  <a:sym typeface="Helvetica"/>
                </a:defRPr>
              </a:lvl1pPr>
            </a:lstStyle>
            <a:p>
              <a:pPr/>
              <a:r>
                <a:t>Might be “man in the middle” that intercepts requests and impersonates user or server.</a:t>
              </a:r>
            </a:p>
          </p:txBody>
        </p:sp>
        <p:pic>
          <p:nvPicPr>
            <p:cNvPr id="266" name="Might be “man in the middle” that intercepts requests and impersonates user or server. Might be “man in the middle” that intercepts requests and impersonates user or server." descr="Might be “man in the middle” that intercepts requests and impersonates user or server. Might be “man in the middle” that intercepts requests and impersonates user or server."/>
            <p:cNvPicPr>
              <a:picLocks noChangeAspect="0"/>
            </p:cNvPicPr>
            <p:nvPr/>
          </p:nvPicPr>
          <p:blipFill>
            <a:blip r:embed="rId3">
              <a:extLst/>
            </a:blip>
            <a:stretch>
              <a:fillRect/>
            </a:stretch>
          </p:blipFill>
          <p:spPr>
            <a:xfrm>
              <a:off x="0" y="0"/>
              <a:ext cx="7799936" cy="2365375"/>
            </a:xfrm>
            <a:prstGeom prst="rect">
              <a:avLst/>
            </a:prstGeom>
            <a:effectLst/>
          </p:spPr>
        </p:pic>
      </p:grpSp>
      <p:pic>
        <p:nvPicPr>
          <p:cNvPr id="269" name="Image" descr="Image"/>
          <p:cNvPicPr>
            <a:picLocks noChangeAspect="1"/>
          </p:cNvPicPr>
          <p:nvPr/>
        </p:nvPicPr>
        <p:blipFill>
          <a:blip r:embed="rId4">
            <a:extLst/>
          </a:blip>
          <a:stretch>
            <a:fillRect/>
          </a:stretch>
        </p:blipFill>
        <p:spPr>
          <a:xfrm>
            <a:off x="11278258" y="4035590"/>
            <a:ext cx="2071689" cy="3321845"/>
          </a:xfrm>
          <a:prstGeom prst="rect">
            <a:avLst/>
          </a:prstGeom>
          <a:ln w="12700">
            <a:miter lim="400000"/>
          </a:ln>
        </p:spPr>
      </p:pic>
      <p:pic>
        <p:nvPicPr>
          <p:cNvPr id="270" name="Image" descr="Image"/>
          <p:cNvPicPr>
            <a:picLocks noChangeAspect="1"/>
          </p:cNvPicPr>
          <p:nvPr/>
        </p:nvPicPr>
        <p:blipFill>
          <a:blip r:embed="rId5">
            <a:extLst/>
          </a:blip>
          <a:stretch>
            <a:fillRect/>
          </a:stretch>
        </p:blipFill>
        <p:spPr>
          <a:xfrm>
            <a:off x="4034284" y="4232044"/>
            <a:ext cx="1835498" cy="3420699"/>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Threat Models: Web Server"/>
          <p:cNvSpPr txBox="1"/>
          <p:nvPr>
            <p:ph type="title"/>
          </p:nvPr>
        </p:nvSpPr>
        <p:spPr>
          <a:prstGeom prst="rect">
            <a:avLst/>
          </a:prstGeom>
        </p:spPr>
        <p:txBody>
          <a:bodyPr/>
          <a:lstStyle/>
          <a:p>
            <a:pPr/>
            <a:r>
              <a:t>Threat Models: Web Server</a:t>
            </a:r>
          </a:p>
        </p:txBody>
      </p:sp>
      <p:sp>
        <p:nvSpPr>
          <p:cNvPr id="273" name="Preventing the man-in-the-middle with SSL"/>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Preventing the man-in-the-middle with SSL</a:t>
            </a:r>
          </a:p>
        </p:txBody>
      </p:sp>
      <p:sp>
        <p:nvSpPr>
          <p:cNvPr id="274" name="Rectangle"/>
          <p:cNvSpPr/>
          <p:nvPr/>
        </p:nvSpPr>
        <p:spPr>
          <a:xfrm>
            <a:off x="18499463" y="2967551"/>
            <a:ext cx="2101198" cy="6637898"/>
          </a:xfrm>
          <a:prstGeom prst="rect">
            <a:avLst/>
          </a:prstGeom>
          <a:solidFill>
            <a:srgbClr val="70BF41"/>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275" name="client page…"/>
          <p:cNvSpPr txBox="1"/>
          <p:nvPr/>
        </p:nvSpPr>
        <p:spPr>
          <a:xfrm>
            <a:off x="3784560" y="9632156"/>
            <a:ext cx="3366771" cy="1666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5000">
                <a:solidFill>
                  <a:srgbClr val="000000"/>
                </a:solidFill>
                <a:latin typeface="Helvetica Light"/>
                <a:ea typeface="Helvetica Light"/>
                <a:cs typeface="Helvetica Light"/>
                <a:sym typeface="Helvetica Light"/>
              </a:defRPr>
            </a:pPr>
            <a:r>
              <a:t>client page</a:t>
            </a:r>
          </a:p>
          <a:p>
            <a:pPr defTabSz="821531">
              <a:defRPr sz="5000">
                <a:solidFill>
                  <a:srgbClr val="000000"/>
                </a:solidFill>
                <a:latin typeface="Helvetica Light"/>
                <a:ea typeface="Helvetica Light"/>
                <a:cs typeface="Helvetica Light"/>
                <a:sym typeface="Helvetica Light"/>
              </a:defRPr>
            </a:pPr>
            <a:r>
              <a:t>(the “user”)</a:t>
            </a:r>
          </a:p>
        </p:txBody>
      </p:sp>
      <p:sp>
        <p:nvSpPr>
          <p:cNvPr id="276" name="server"/>
          <p:cNvSpPr txBox="1"/>
          <p:nvPr/>
        </p:nvSpPr>
        <p:spPr>
          <a:xfrm>
            <a:off x="18590259" y="10013156"/>
            <a:ext cx="191960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server</a:t>
            </a:r>
          </a:p>
        </p:txBody>
      </p:sp>
      <p:sp>
        <p:nvSpPr>
          <p:cNvPr id="277" name="Line"/>
          <p:cNvSpPr/>
          <p:nvPr/>
        </p:nvSpPr>
        <p:spPr>
          <a:xfrm>
            <a:off x="8686525" y="4321968"/>
            <a:ext cx="7975355"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278" name="HTTP Request"/>
          <p:cNvSpPr txBox="1"/>
          <p:nvPr/>
        </p:nvSpPr>
        <p:spPr>
          <a:xfrm>
            <a:off x="8691562" y="3635421"/>
            <a:ext cx="4521998" cy="60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defRPr b="1" sz="3000">
                <a:solidFill>
                  <a:srgbClr val="000000"/>
                </a:solidFill>
                <a:latin typeface="Helvetica"/>
                <a:ea typeface="Helvetica"/>
                <a:cs typeface="Helvetica"/>
                <a:sym typeface="Helvetica"/>
              </a:defRPr>
            </a:lvl1pPr>
          </a:lstStyle>
          <a:p>
            <a:pPr/>
            <a:r>
              <a:t>HTTP Request</a:t>
            </a:r>
          </a:p>
        </p:txBody>
      </p:sp>
      <p:sp>
        <p:nvSpPr>
          <p:cNvPr id="279" name="Line"/>
          <p:cNvSpPr/>
          <p:nvPr/>
        </p:nvSpPr>
        <p:spPr>
          <a:xfrm flipH="1" flipV="1">
            <a:off x="8579698" y="7949846"/>
            <a:ext cx="7849501"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280" name="HTTP Response"/>
          <p:cNvSpPr txBox="1"/>
          <p:nvPr/>
        </p:nvSpPr>
        <p:spPr>
          <a:xfrm>
            <a:off x="8691562" y="7263299"/>
            <a:ext cx="4521998" cy="60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defRPr b="1" sz="3000">
                <a:solidFill>
                  <a:srgbClr val="000000"/>
                </a:solidFill>
                <a:latin typeface="Helvetica"/>
                <a:ea typeface="Helvetica"/>
                <a:cs typeface="Helvetica"/>
                <a:sym typeface="Helvetica"/>
              </a:defRPr>
            </a:lvl1pPr>
          </a:lstStyle>
          <a:p>
            <a:pPr/>
            <a:r>
              <a:t>HTTP Response</a:t>
            </a:r>
          </a:p>
        </p:txBody>
      </p:sp>
      <p:pic>
        <p:nvPicPr>
          <p:cNvPr id="281" name="Image" descr="Image"/>
          <p:cNvPicPr>
            <a:picLocks noChangeAspect="1"/>
          </p:cNvPicPr>
          <p:nvPr/>
        </p:nvPicPr>
        <p:blipFill>
          <a:blip r:embed="rId2">
            <a:extLst/>
          </a:blip>
          <a:stretch>
            <a:fillRect/>
          </a:stretch>
        </p:blipFill>
        <p:spPr>
          <a:xfrm>
            <a:off x="3967757" y="4249903"/>
            <a:ext cx="2160986" cy="3143251"/>
          </a:xfrm>
          <a:prstGeom prst="rect">
            <a:avLst/>
          </a:prstGeom>
          <a:ln w="12700">
            <a:miter lim="400000"/>
          </a:ln>
        </p:spPr>
      </p:pic>
      <p:grpSp>
        <p:nvGrpSpPr>
          <p:cNvPr id="284" name="Group"/>
          <p:cNvGrpSpPr/>
          <p:nvPr/>
        </p:nvGrpSpPr>
        <p:grpSpPr>
          <a:xfrm>
            <a:off x="14422884" y="8325076"/>
            <a:ext cx="1953078" cy="4197765"/>
            <a:chOff x="1980836" y="0"/>
            <a:chExt cx="1953077" cy="4197764"/>
          </a:xfrm>
        </p:grpSpPr>
        <p:sp>
          <p:nvSpPr>
            <p:cNvPr id="282" name="Ribbon"/>
            <p:cNvSpPr/>
            <p:nvPr/>
          </p:nvSpPr>
          <p:spPr>
            <a:xfrm>
              <a:off x="1980836" y="0"/>
              <a:ext cx="1366157" cy="2063815"/>
            </a:xfrm>
            <a:custGeom>
              <a:avLst/>
              <a:gdLst/>
              <a:ahLst/>
              <a:cxnLst>
                <a:cxn ang="0">
                  <a:pos x="wd2" y="hd2"/>
                </a:cxn>
                <a:cxn ang="5400000">
                  <a:pos x="wd2" y="hd2"/>
                </a:cxn>
                <a:cxn ang="10800000">
                  <a:pos x="wd2" y="hd2"/>
                </a:cxn>
                <a:cxn ang="16200000">
                  <a:pos x="wd2" y="hd2"/>
                </a:cxn>
              </a:cxnLst>
              <a:rect l="0" t="0" r="r" b="b"/>
              <a:pathLst>
                <a:path w="21483" h="21600" fill="norm" stroke="1"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chemeClr val="accent3"/>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283" name="amazon.com certificate…"/>
            <p:cNvSpPr/>
            <p:nvPr/>
          </p:nvSpPr>
          <p:spPr>
            <a:xfrm>
              <a:off x="2663913" y="292776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defTabSz="821531">
                <a:defRPr b="1" sz="3200">
                  <a:solidFill>
                    <a:srgbClr val="000000"/>
                  </a:solidFill>
                </a:defRPr>
              </a:pPr>
              <a:r>
                <a:rPr u="sng">
                  <a:hlinkClick r:id="rId3" invalidUrl="" action="" tgtFrame="" tooltip="" history="1" highlightClick="0" endSnd="0"/>
                </a:rPr>
                <a:t>amazon.com</a:t>
              </a:r>
              <a:r>
                <a:t> certificate</a:t>
              </a:r>
            </a:p>
            <a:p>
              <a:pPr defTabSz="821531">
                <a:defRPr b="1" sz="3200">
                  <a:solidFill>
                    <a:srgbClr val="000000"/>
                  </a:solidFill>
                </a:defRPr>
              </a:pPr>
              <a:r>
                <a:t>(AZ’s public key + CA’s sig)</a:t>
              </a:r>
            </a:p>
          </p:txBody>
        </p:sp>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Threat Models: Web Server"/>
          <p:cNvSpPr txBox="1"/>
          <p:nvPr>
            <p:ph type="title"/>
          </p:nvPr>
        </p:nvSpPr>
        <p:spPr>
          <a:prstGeom prst="rect">
            <a:avLst/>
          </a:prstGeom>
        </p:spPr>
        <p:txBody>
          <a:bodyPr/>
          <a:lstStyle/>
          <a:p>
            <a:pPr/>
            <a:r>
              <a:t>Threat Models: Web Server</a:t>
            </a:r>
          </a:p>
        </p:txBody>
      </p:sp>
      <p:sp>
        <p:nvSpPr>
          <p:cNvPr id="287" name="Preventing the man-in-the-middle with SSL"/>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Preventing the man-in-the-middle with SSL</a:t>
            </a:r>
          </a:p>
        </p:txBody>
      </p:sp>
      <p:sp>
        <p:nvSpPr>
          <p:cNvPr id="288" name="Rectangle"/>
          <p:cNvSpPr/>
          <p:nvPr/>
        </p:nvSpPr>
        <p:spPr>
          <a:xfrm>
            <a:off x="18499463" y="2967551"/>
            <a:ext cx="2101198" cy="6637898"/>
          </a:xfrm>
          <a:prstGeom prst="rect">
            <a:avLst/>
          </a:prstGeom>
          <a:solidFill>
            <a:srgbClr val="70BF41"/>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289" name="client page…"/>
          <p:cNvSpPr txBox="1"/>
          <p:nvPr/>
        </p:nvSpPr>
        <p:spPr>
          <a:xfrm>
            <a:off x="3784560" y="9632156"/>
            <a:ext cx="3366771" cy="1666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5000">
                <a:solidFill>
                  <a:srgbClr val="000000"/>
                </a:solidFill>
                <a:latin typeface="Helvetica Light"/>
                <a:ea typeface="Helvetica Light"/>
                <a:cs typeface="Helvetica Light"/>
                <a:sym typeface="Helvetica Light"/>
              </a:defRPr>
            </a:pPr>
            <a:r>
              <a:t>client page</a:t>
            </a:r>
          </a:p>
          <a:p>
            <a:pPr defTabSz="821531">
              <a:defRPr sz="5000">
                <a:solidFill>
                  <a:srgbClr val="000000"/>
                </a:solidFill>
                <a:latin typeface="Helvetica Light"/>
                <a:ea typeface="Helvetica Light"/>
                <a:cs typeface="Helvetica Light"/>
                <a:sym typeface="Helvetica Light"/>
              </a:defRPr>
            </a:pPr>
            <a:r>
              <a:t>(the “user”)</a:t>
            </a:r>
          </a:p>
        </p:txBody>
      </p:sp>
      <p:sp>
        <p:nvSpPr>
          <p:cNvPr id="290" name="server"/>
          <p:cNvSpPr txBox="1"/>
          <p:nvPr/>
        </p:nvSpPr>
        <p:spPr>
          <a:xfrm>
            <a:off x="18590259" y="10013156"/>
            <a:ext cx="191960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server</a:t>
            </a:r>
          </a:p>
        </p:txBody>
      </p:sp>
      <p:sp>
        <p:nvSpPr>
          <p:cNvPr id="291" name="Line"/>
          <p:cNvSpPr/>
          <p:nvPr/>
        </p:nvSpPr>
        <p:spPr>
          <a:xfrm>
            <a:off x="8686525" y="4321968"/>
            <a:ext cx="7975355"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292" name="HTTP Request"/>
          <p:cNvSpPr txBox="1"/>
          <p:nvPr/>
        </p:nvSpPr>
        <p:spPr>
          <a:xfrm>
            <a:off x="8691562" y="3635421"/>
            <a:ext cx="4521998" cy="60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defRPr b="1" sz="3000">
                <a:solidFill>
                  <a:srgbClr val="000000"/>
                </a:solidFill>
                <a:latin typeface="Helvetica"/>
                <a:ea typeface="Helvetica"/>
                <a:cs typeface="Helvetica"/>
                <a:sym typeface="Helvetica"/>
              </a:defRPr>
            </a:lvl1pPr>
          </a:lstStyle>
          <a:p>
            <a:pPr/>
            <a:r>
              <a:t>HTTP Request</a:t>
            </a:r>
          </a:p>
        </p:txBody>
      </p:sp>
      <p:sp>
        <p:nvSpPr>
          <p:cNvPr id="293" name="Line"/>
          <p:cNvSpPr/>
          <p:nvPr/>
        </p:nvSpPr>
        <p:spPr>
          <a:xfrm flipH="1" flipV="1">
            <a:off x="8579698" y="7949846"/>
            <a:ext cx="7849501"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294" name="HTTP Response"/>
          <p:cNvSpPr txBox="1"/>
          <p:nvPr/>
        </p:nvSpPr>
        <p:spPr>
          <a:xfrm>
            <a:off x="8691562" y="7263299"/>
            <a:ext cx="4521998" cy="600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821531">
              <a:defRPr b="1" sz="3000">
                <a:solidFill>
                  <a:srgbClr val="000000"/>
                </a:solidFill>
                <a:latin typeface="Helvetica"/>
                <a:ea typeface="Helvetica"/>
                <a:cs typeface="Helvetica"/>
                <a:sym typeface="Helvetica"/>
              </a:defRPr>
            </a:lvl1pPr>
          </a:lstStyle>
          <a:p>
            <a:pPr/>
            <a:r>
              <a:t>HTTP Response</a:t>
            </a:r>
          </a:p>
        </p:txBody>
      </p:sp>
      <p:pic>
        <p:nvPicPr>
          <p:cNvPr id="295" name="Image" descr="Image"/>
          <p:cNvPicPr>
            <a:picLocks noChangeAspect="1"/>
          </p:cNvPicPr>
          <p:nvPr/>
        </p:nvPicPr>
        <p:blipFill>
          <a:blip r:embed="rId2">
            <a:extLst/>
          </a:blip>
          <a:stretch>
            <a:fillRect/>
          </a:stretch>
        </p:blipFill>
        <p:spPr>
          <a:xfrm>
            <a:off x="3967757" y="4249903"/>
            <a:ext cx="2160986" cy="3143251"/>
          </a:xfrm>
          <a:prstGeom prst="rect">
            <a:avLst/>
          </a:prstGeom>
          <a:ln w="12700">
            <a:miter lim="400000"/>
          </a:ln>
        </p:spPr>
      </p:pic>
      <p:grpSp>
        <p:nvGrpSpPr>
          <p:cNvPr id="298" name="Group"/>
          <p:cNvGrpSpPr/>
          <p:nvPr/>
        </p:nvGrpSpPr>
        <p:grpSpPr>
          <a:xfrm>
            <a:off x="14422884" y="8325076"/>
            <a:ext cx="1953078" cy="4197765"/>
            <a:chOff x="1980836" y="0"/>
            <a:chExt cx="1953077" cy="4197764"/>
          </a:xfrm>
        </p:grpSpPr>
        <p:sp>
          <p:nvSpPr>
            <p:cNvPr id="296" name="Ribbon"/>
            <p:cNvSpPr/>
            <p:nvPr/>
          </p:nvSpPr>
          <p:spPr>
            <a:xfrm>
              <a:off x="1980836" y="0"/>
              <a:ext cx="1366157" cy="2063815"/>
            </a:xfrm>
            <a:custGeom>
              <a:avLst/>
              <a:gdLst/>
              <a:ahLst/>
              <a:cxnLst>
                <a:cxn ang="0">
                  <a:pos x="wd2" y="hd2"/>
                </a:cxn>
                <a:cxn ang="5400000">
                  <a:pos x="wd2" y="hd2"/>
                </a:cxn>
                <a:cxn ang="10800000">
                  <a:pos x="wd2" y="hd2"/>
                </a:cxn>
                <a:cxn ang="16200000">
                  <a:pos x="wd2" y="hd2"/>
                </a:cxn>
              </a:cxnLst>
              <a:rect l="0" t="0" r="r" b="b"/>
              <a:pathLst>
                <a:path w="21483" h="21600" fill="norm" stroke="1"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chemeClr val="accent3"/>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297" name="amazon.com certificate…"/>
            <p:cNvSpPr/>
            <p:nvPr/>
          </p:nvSpPr>
          <p:spPr>
            <a:xfrm>
              <a:off x="2663913" y="292776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defTabSz="821531">
                <a:defRPr b="1" sz="3200">
                  <a:solidFill>
                    <a:srgbClr val="000000"/>
                  </a:solidFill>
                </a:defRPr>
              </a:pPr>
              <a:r>
                <a:rPr u="sng">
                  <a:hlinkClick r:id="rId3" invalidUrl="" action="" tgtFrame="" tooltip="" history="1" highlightClick="0" endSnd="0"/>
                </a:rPr>
                <a:t>amazon.com</a:t>
              </a:r>
              <a:r>
                <a:t> certificate</a:t>
              </a:r>
            </a:p>
            <a:p>
              <a:pPr defTabSz="821531">
                <a:defRPr b="1" sz="3200">
                  <a:solidFill>
                    <a:srgbClr val="000000"/>
                  </a:solidFill>
                </a:defRPr>
              </a:pPr>
              <a:r>
                <a:t>(AZ’s public key + CA’s sig)</a:t>
              </a:r>
            </a:p>
          </p:txBody>
        </p:sp>
      </p:grpSp>
      <p:sp>
        <p:nvSpPr>
          <p:cNvPr id="299" name="Encrypted request"/>
          <p:cNvSpPr txBox="1"/>
          <p:nvPr/>
        </p:nvSpPr>
        <p:spPr>
          <a:xfrm>
            <a:off x="11372249" y="4408440"/>
            <a:ext cx="260390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solidFill>
                  <a:srgbClr val="000000"/>
                </a:solidFill>
              </a:defRPr>
            </a:lvl1pPr>
          </a:lstStyle>
          <a:p>
            <a:pPr/>
            <a:r>
              <a:t>Encrypted request</a:t>
            </a:r>
          </a:p>
        </p:txBody>
      </p:sp>
      <p:sp>
        <p:nvSpPr>
          <p:cNvPr id="300" name="Encrypted response"/>
          <p:cNvSpPr txBox="1"/>
          <p:nvPr/>
        </p:nvSpPr>
        <p:spPr>
          <a:xfrm>
            <a:off x="11089719" y="8145826"/>
            <a:ext cx="282945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solidFill>
                  <a:srgbClr val="000000"/>
                </a:solidFill>
              </a:defRPr>
            </a:lvl1pPr>
          </a:lstStyle>
          <a:p>
            <a:pPr/>
            <a:r>
              <a:t>Encrypted response</a:t>
            </a:r>
          </a:p>
        </p:txBody>
      </p:sp>
      <p:pic>
        <p:nvPicPr>
          <p:cNvPr id="301" name="Image" descr="Image"/>
          <p:cNvPicPr>
            <a:picLocks noChangeAspect="1"/>
          </p:cNvPicPr>
          <p:nvPr/>
        </p:nvPicPr>
        <p:blipFill>
          <a:blip r:embed="rId4">
            <a:extLst/>
          </a:blip>
          <a:stretch>
            <a:fillRect/>
          </a:stretch>
        </p:blipFill>
        <p:spPr>
          <a:xfrm>
            <a:off x="11942402" y="4693080"/>
            <a:ext cx="2071688" cy="3321845"/>
          </a:xfrm>
          <a:prstGeom prst="rect">
            <a:avLst/>
          </a:prstGeom>
          <a:ln w="12700">
            <a:miter lim="400000"/>
          </a:ln>
        </p:spPr>
      </p:pic>
      <p:sp>
        <p:nvSpPr>
          <p:cNvPr id="302" name="Dingbat X"/>
          <p:cNvSpPr/>
          <p:nvPr/>
        </p:nvSpPr>
        <p:spPr>
          <a:xfrm>
            <a:off x="12400131" y="5358255"/>
            <a:ext cx="1156230" cy="1366281"/>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FF26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303" name="Image" descr="Image"/>
          <p:cNvPicPr>
            <a:picLocks noChangeAspect="1"/>
          </p:cNvPicPr>
          <p:nvPr/>
        </p:nvPicPr>
        <p:blipFill>
          <a:blip r:embed="rId5">
            <a:extLst/>
          </a:blip>
          <a:stretch>
            <a:fillRect/>
          </a:stretch>
        </p:blipFill>
        <p:spPr>
          <a:xfrm>
            <a:off x="3474452" y="9175157"/>
            <a:ext cx="8483601" cy="3149601"/>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SSL: A perfect solution?"/>
          <p:cNvSpPr txBox="1"/>
          <p:nvPr>
            <p:ph type="title"/>
          </p:nvPr>
        </p:nvSpPr>
        <p:spPr>
          <a:prstGeom prst="rect">
            <a:avLst/>
          </a:prstGeom>
        </p:spPr>
        <p:txBody>
          <a:bodyPr/>
          <a:lstStyle/>
          <a:p>
            <a:pPr/>
            <a:r>
              <a:t>SSL: A perfect solution?</a:t>
            </a:r>
          </a:p>
        </p:txBody>
      </p:sp>
      <p:sp>
        <p:nvSpPr>
          <p:cNvPr id="306" name="Certificate authoritie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Certificate authorities</a:t>
            </a:r>
          </a:p>
        </p:txBody>
      </p:sp>
      <p:sp>
        <p:nvSpPr>
          <p:cNvPr id="307" name="A certificate authority (or CA) binds some public key to a real-world entity that we might be familiar with…"/>
          <p:cNvSpPr txBox="1"/>
          <p:nvPr>
            <p:ph type="body" idx="1"/>
          </p:nvPr>
        </p:nvSpPr>
        <p:spPr>
          <a:prstGeom prst="rect">
            <a:avLst/>
          </a:prstGeom>
        </p:spPr>
        <p:txBody>
          <a:bodyPr/>
          <a:lstStyle/>
          <a:p>
            <a:pPr/>
            <a:r>
              <a:t>A certificate authority (or CA) binds some public key to a real-world entity that we might be familiar with</a:t>
            </a:r>
          </a:p>
          <a:p>
            <a:pPr/>
            <a:r>
              <a:t>The CA is the clearinghouse that verifies that </a:t>
            </a:r>
            <a:r>
              <a:rPr u="sng">
                <a:hlinkClick r:id="rId2" invalidUrl="" action="" tgtFrame="" tooltip="" history="1" highlightClick="0" endSnd="0"/>
              </a:rPr>
              <a:t>amazon.com</a:t>
            </a:r>
            <a:r>
              <a:t> is truly </a:t>
            </a:r>
            <a:r>
              <a:rPr u="sng">
                <a:hlinkClick r:id="rId2" invalidUrl="" action="" tgtFrame="" tooltip="" history="1" highlightClick="0" endSnd="0"/>
              </a:rPr>
              <a:t>amazon.com</a:t>
            </a:r>
          </a:p>
          <a:p>
            <a:pPr/>
            <a:r>
              <a:t>CA creates a certificate that binds </a:t>
            </a:r>
            <a:r>
              <a:rPr u="sng">
                <a:hlinkClick r:id="rId2" invalidUrl="" action="" tgtFrame="" tooltip="" history="1" highlightClick="0" endSnd="0"/>
              </a:rPr>
              <a:t>amazon.com</a:t>
            </a:r>
            <a:r>
              <a:t>'s public key to the CA’s public key (signing it using the CA’s private key)</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Certificate Authorities"/>
          <p:cNvSpPr txBox="1"/>
          <p:nvPr>
            <p:ph type="title"/>
          </p:nvPr>
        </p:nvSpPr>
        <p:spPr>
          <a:prstGeom prst="rect">
            <a:avLst/>
          </a:prstGeom>
        </p:spPr>
        <p:txBody>
          <a:bodyPr/>
          <a:lstStyle/>
          <a:p>
            <a:pPr/>
            <a:r>
              <a:t>Certificate Authorities</a:t>
            </a:r>
          </a:p>
        </p:txBody>
      </p:sp>
      <p:sp>
        <p:nvSpPr>
          <p:cNvPr id="310" name="Slide Subtitle"/>
          <p:cNvSpPr txBox="1"/>
          <p:nvPr>
            <p:ph type="body" idx="21"/>
          </p:nvPr>
        </p:nvSpPr>
        <p:spPr>
          <a:prstGeom prst="rect">
            <a:avLst/>
          </a:prstGeom>
        </p:spPr>
        <p:txBody>
          <a:bodyPr/>
          <a:lstStyle/>
          <a:p>
            <a:pPr/>
          </a:p>
        </p:txBody>
      </p:sp>
      <p:sp>
        <p:nvSpPr>
          <p:cNvPr id="311" name="Certificate Authority"/>
          <p:cNvSpPr/>
          <p:nvPr/>
        </p:nvSpPr>
        <p:spPr>
          <a:xfrm>
            <a:off x="16053172" y="2408376"/>
            <a:ext cx="4233654" cy="4852423"/>
          </a:xfrm>
          <a:prstGeom prst="rect">
            <a:avLst/>
          </a:prstGeom>
          <a:solidFill>
            <a:srgbClr val="4982C6"/>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FFFFFF"/>
                </a:solidFill>
                <a:latin typeface="Helvetica Neue Medium"/>
                <a:ea typeface="Helvetica Neue Medium"/>
                <a:cs typeface="Helvetica Neue Medium"/>
                <a:sym typeface="Helvetica Neue Medium"/>
              </a:defRPr>
            </a:lvl1pPr>
          </a:lstStyle>
          <a:p>
            <a:pPr/>
            <a:r>
              <a:t>Certificate Authority</a:t>
            </a:r>
          </a:p>
        </p:txBody>
      </p:sp>
      <p:sp>
        <p:nvSpPr>
          <p:cNvPr id="312" name="Amazon"/>
          <p:cNvSpPr/>
          <p:nvPr/>
        </p:nvSpPr>
        <p:spPr>
          <a:xfrm>
            <a:off x="3086354" y="2692139"/>
            <a:ext cx="5550822" cy="11018114"/>
          </a:xfrm>
          <a:prstGeom prst="rect">
            <a:avLst/>
          </a:prstGeom>
          <a:solidFill>
            <a:srgbClr val="4982C6"/>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FFFFFF"/>
                </a:solidFill>
                <a:latin typeface="Helvetica Neue Medium"/>
                <a:ea typeface="Helvetica Neue Medium"/>
                <a:cs typeface="Helvetica Neue Medium"/>
                <a:sym typeface="Helvetica Neue Medium"/>
              </a:defRPr>
            </a:lvl1pPr>
          </a:lstStyle>
          <a:p>
            <a:pPr/>
            <a:r>
              <a:t>Amazon</a:t>
            </a:r>
          </a:p>
        </p:txBody>
      </p:sp>
      <p:grpSp>
        <p:nvGrpSpPr>
          <p:cNvPr id="315" name="Group"/>
          <p:cNvGrpSpPr/>
          <p:nvPr/>
        </p:nvGrpSpPr>
        <p:grpSpPr>
          <a:xfrm>
            <a:off x="4223629" y="6923207"/>
            <a:ext cx="2967415" cy="2617594"/>
            <a:chOff x="0" y="0"/>
            <a:chExt cx="2967413" cy="2617593"/>
          </a:xfrm>
        </p:grpSpPr>
        <p:sp>
          <p:nvSpPr>
            <p:cNvPr id="313" name="Key"/>
            <p:cNvSpPr/>
            <p:nvPr/>
          </p:nvSpPr>
          <p:spPr>
            <a:xfrm>
              <a:off x="1020136" y="0"/>
              <a:ext cx="927141" cy="2155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chemeClr val="accent3"/>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14" name="amazon.com public key"/>
            <p:cNvSpPr/>
            <p:nvPr/>
          </p:nvSpPr>
          <p:spPr>
            <a:xfrm>
              <a:off x="0" y="2617593"/>
              <a:ext cx="296741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defTabSz="821531">
                <a:defRPr b="1" sz="3200">
                  <a:solidFill>
                    <a:srgbClr val="000000"/>
                  </a:solidFill>
                </a:defRPr>
              </a:pPr>
              <a:r>
                <a:rPr u="sng">
                  <a:hlinkClick r:id="rId2" invalidUrl="" action="" tgtFrame="" tooltip="" history="1" highlightClick="0" endSnd="0"/>
                </a:rPr>
                <a:t>amazon.com</a:t>
              </a:r>
              <a:r>
                <a:t> public key</a:t>
              </a:r>
            </a:p>
          </p:txBody>
        </p:sp>
      </p:grpSp>
      <p:grpSp>
        <p:nvGrpSpPr>
          <p:cNvPr id="318" name="Group"/>
          <p:cNvGrpSpPr/>
          <p:nvPr/>
        </p:nvGrpSpPr>
        <p:grpSpPr>
          <a:xfrm>
            <a:off x="16608110" y="3147479"/>
            <a:ext cx="2967414" cy="1228897"/>
            <a:chOff x="0" y="0"/>
            <a:chExt cx="2967413" cy="1228895"/>
          </a:xfrm>
        </p:grpSpPr>
        <p:sp>
          <p:nvSpPr>
            <p:cNvPr id="316" name="Skeleton Key"/>
            <p:cNvSpPr/>
            <p:nvPr/>
          </p:nvSpPr>
          <p:spPr>
            <a:xfrm>
              <a:off x="406729" y="0"/>
              <a:ext cx="2153954" cy="8243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chemeClr val="accent5">
                <a:hueOff val="-82419"/>
                <a:satOff val="-9513"/>
                <a:lumOff val="-16343"/>
              </a:schemeClr>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17" name="CA private key"/>
            <p:cNvSpPr/>
            <p:nvPr/>
          </p:nvSpPr>
          <p:spPr>
            <a:xfrm>
              <a:off x="0" y="1228895"/>
              <a:ext cx="296741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defTabSz="821531">
                <a:defRPr b="1" sz="3200">
                  <a:solidFill>
                    <a:srgbClr val="000000"/>
                  </a:solidFill>
                </a:defRPr>
              </a:lvl1pPr>
            </a:lstStyle>
            <a:p>
              <a:pPr/>
              <a:r>
                <a:t>CA private key</a:t>
              </a:r>
            </a:p>
          </p:txBody>
        </p:sp>
      </p:grpSp>
      <p:grpSp>
        <p:nvGrpSpPr>
          <p:cNvPr id="321" name="Group"/>
          <p:cNvGrpSpPr/>
          <p:nvPr/>
        </p:nvGrpSpPr>
        <p:grpSpPr>
          <a:xfrm>
            <a:off x="4223630" y="3592056"/>
            <a:ext cx="2967414" cy="2617594"/>
            <a:chOff x="0" y="0"/>
            <a:chExt cx="2967413" cy="2617593"/>
          </a:xfrm>
        </p:grpSpPr>
        <p:sp>
          <p:nvSpPr>
            <p:cNvPr id="319" name="Key"/>
            <p:cNvSpPr/>
            <p:nvPr/>
          </p:nvSpPr>
          <p:spPr>
            <a:xfrm>
              <a:off x="1020136" y="0"/>
              <a:ext cx="927141" cy="2155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chemeClr val="accent5">
                <a:hueOff val="-82419"/>
                <a:satOff val="-9513"/>
                <a:lumOff val="-16343"/>
              </a:schemeClr>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20" name="amazon.com private key"/>
            <p:cNvSpPr/>
            <p:nvPr/>
          </p:nvSpPr>
          <p:spPr>
            <a:xfrm>
              <a:off x="0" y="2617593"/>
              <a:ext cx="296741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defTabSz="821531">
                <a:defRPr b="1" sz="3200">
                  <a:solidFill>
                    <a:srgbClr val="000000"/>
                  </a:solidFill>
                </a:defRPr>
              </a:pPr>
              <a:r>
                <a:rPr u="sng">
                  <a:hlinkClick r:id="rId2" invalidUrl="" action="" tgtFrame="" tooltip="" history="1" highlightClick="0" endSnd="0"/>
                </a:rPr>
                <a:t>amazon.com</a:t>
              </a:r>
              <a:r>
                <a:t> private key</a:t>
              </a:r>
            </a:p>
          </p:txBody>
        </p:sp>
      </p:grpSp>
      <p:grpSp>
        <p:nvGrpSpPr>
          <p:cNvPr id="324" name="Group"/>
          <p:cNvGrpSpPr/>
          <p:nvPr/>
        </p:nvGrpSpPr>
        <p:grpSpPr>
          <a:xfrm>
            <a:off x="16608110" y="4968618"/>
            <a:ext cx="2967414" cy="1228896"/>
            <a:chOff x="0" y="0"/>
            <a:chExt cx="2967413" cy="1228895"/>
          </a:xfrm>
        </p:grpSpPr>
        <p:sp>
          <p:nvSpPr>
            <p:cNvPr id="322" name="Skeleton Key"/>
            <p:cNvSpPr/>
            <p:nvPr/>
          </p:nvSpPr>
          <p:spPr>
            <a:xfrm>
              <a:off x="406729" y="0"/>
              <a:ext cx="2153954" cy="8243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chemeClr val="accent3"/>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23" name="CA public key"/>
            <p:cNvSpPr/>
            <p:nvPr/>
          </p:nvSpPr>
          <p:spPr>
            <a:xfrm>
              <a:off x="0" y="1228895"/>
              <a:ext cx="296741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defTabSz="821531">
                <a:defRPr b="1" sz="3200">
                  <a:solidFill>
                    <a:srgbClr val="000000"/>
                  </a:solidFill>
                </a:defRPr>
              </a:lvl1pPr>
            </a:lstStyle>
            <a:p>
              <a:pPr/>
              <a:r>
                <a:t>CA public key</a:t>
              </a:r>
            </a:p>
          </p:txBody>
        </p:sp>
      </p:grpSp>
      <p:sp>
        <p:nvSpPr>
          <p:cNvPr id="325" name="Some real-world proof that we are really amazon.com"/>
          <p:cNvSpPr/>
          <p:nvPr/>
        </p:nvSpPr>
        <p:spPr>
          <a:xfrm>
            <a:off x="3984159" y="10740487"/>
            <a:ext cx="3446355" cy="2078390"/>
          </a:xfrm>
          <a:prstGeom prst="rect">
            <a:avLst/>
          </a:prstGeom>
          <a:solidFill>
            <a:srgbClr val="566D7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FFFFFF"/>
                </a:solidFill>
                <a:latin typeface="Helvetica Neue Medium"/>
                <a:ea typeface="Helvetica Neue Medium"/>
                <a:cs typeface="Helvetica Neue Medium"/>
                <a:sym typeface="Helvetica Neue Medium"/>
              </a:defRPr>
            </a:lvl1pPr>
          </a:lstStyle>
          <a:p>
            <a:pPr/>
            <a:r>
              <a:t>Some real-world proof that we are really amazon.com</a:t>
            </a:r>
          </a:p>
        </p:txBody>
      </p:sp>
      <p:sp>
        <p:nvSpPr>
          <p:cNvPr id="326" name="My Laptop"/>
          <p:cNvSpPr/>
          <p:nvPr/>
        </p:nvSpPr>
        <p:spPr>
          <a:xfrm>
            <a:off x="15949800" y="7812340"/>
            <a:ext cx="4233654" cy="4852424"/>
          </a:xfrm>
          <a:prstGeom prst="rect">
            <a:avLst/>
          </a:prstGeom>
          <a:solidFill>
            <a:srgbClr val="4982C6"/>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FFFFFF"/>
                </a:solidFill>
                <a:latin typeface="Helvetica Neue Medium"/>
                <a:ea typeface="Helvetica Neue Medium"/>
                <a:cs typeface="Helvetica Neue Medium"/>
                <a:sym typeface="Helvetica Neue Medium"/>
              </a:defRPr>
            </a:lvl1pPr>
          </a:lstStyle>
          <a:p>
            <a:pPr/>
            <a:r>
              <a:t>My Laptop</a:t>
            </a:r>
          </a:p>
        </p:txBody>
      </p:sp>
      <p:grpSp>
        <p:nvGrpSpPr>
          <p:cNvPr id="329" name="Group"/>
          <p:cNvGrpSpPr/>
          <p:nvPr/>
        </p:nvGrpSpPr>
        <p:grpSpPr>
          <a:xfrm>
            <a:off x="16608110" y="3147479"/>
            <a:ext cx="2967414" cy="1228897"/>
            <a:chOff x="0" y="0"/>
            <a:chExt cx="2967413" cy="1228895"/>
          </a:xfrm>
        </p:grpSpPr>
        <p:sp>
          <p:nvSpPr>
            <p:cNvPr id="327" name="Skeleton Key"/>
            <p:cNvSpPr/>
            <p:nvPr/>
          </p:nvSpPr>
          <p:spPr>
            <a:xfrm>
              <a:off x="406729" y="0"/>
              <a:ext cx="2153954" cy="8243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chemeClr val="accent5">
                <a:hueOff val="-82419"/>
                <a:satOff val="-9513"/>
                <a:lumOff val="-16343"/>
              </a:schemeClr>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28" name="CA private key"/>
            <p:cNvSpPr/>
            <p:nvPr/>
          </p:nvSpPr>
          <p:spPr>
            <a:xfrm>
              <a:off x="0" y="1228895"/>
              <a:ext cx="296741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defTabSz="821531">
                <a:defRPr b="1" sz="3200">
                  <a:solidFill>
                    <a:srgbClr val="000000"/>
                  </a:solidFill>
                </a:defRPr>
              </a:lvl1pPr>
            </a:lstStyle>
            <a:p>
              <a:pPr/>
              <a:r>
                <a:t>CA private key</a:t>
              </a:r>
            </a:p>
          </p:txBody>
        </p:sp>
      </p:grpSp>
      <p:grpSp>
        <p:nvGrpSpPr>
          <p:cNvPr id="332" name="Group"/>
          <p:cNvGrpSpPr/>
          <p:nvPr/>
        </p:nvGrpSpPr>
        <p:grpSpPr>
          <a:xfrm>
            <a:off x="11939565" y="2073968"/>
            <a:ext cx="1953079" cy="4197766"/>
            <a:chOff x="1980836" y="0"/>
            <a:chExt cx="1953077" cy="4197764"/>
          </a:xfrm>
        </p:grpSpPr>
        <p:sp>
          <p:nvSpPr>
            <p:cNvPr id="330" name="Ribbon"/>
            <p:cNvSpPr/>
            <p:nvPr/>
          </p:nvSpPr>
          <p:spPr>
            <a:xfrm>
              <a:off x="1980836" y="0"/>
              <a:ext cx="1366157" cy="2063815"/>
            </a:xfrm>
            <a:custGeom>
              <a:avLst/>
              <a:gdLst/>
              <a:ahLst/>
              <a:cxnLst>
                <a:cxn ang="0">
                  <a:pos x="wd2" y="hd2"/>
                </a:cxn>
                <a:cxn ang="5400000">
                  <a:pos x="wd2" y="hd2"/>
                </a:cxn>
                <a:cxn ang="10800000">
                  <a:pos x="wd2" y="hd2"/>
                </a:cxn>
                <a:cxn ang="16200000">
                  <a:pos x="wd2" y="hd2"/>
                </a:cxn>
              </a:cxnLst>
              <a:rect l="0" t="0" r="r" b="b"/>
              <a:pathLst>
                <a:path w="21483" h="21600" fill="norm" stroke="1"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chemeClr val="accent3"/>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31" name="amazon.com certificate…"/>
            <p:cNvSpPr/>
            <p:nvPr/>
          </p:nvSpPr>
          <p:spPr>
            <a:xfrm>
              <a:off x="2663913" y="292776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defTabSz="821531">
                <a:defRPr b="1" sz="3200">
                  <a:solidFill>
                    <a:srgbClr val="000000"/>
                  </a:solidFill>
                </a:defRPr>
              </a:pPr>
              <a:r>
                <a:rPr u="sng">
                  <a:hlinkClick r:id="rId2" invalidUrl="" action="" tgtFrame="" tooltip="" history="1" highlightClick="0" endSnd="0"/>
                </a:rPr>
                <a:t>amazon.com</a:t>
              </a:r>
              <a:r>
                <a:t> certificate</a:t>
              </a:r>
            </a:p>
            <a:p>
              <a:pPr defTabSz="821531">
                <a:defRPr b="1" sz="3200">
                  <a:solidFill>
                    <a:srgbClr val="000000"/>
                  </a:solidFill>
                </a:defRPr>
              </a:pPr>
              <a:r>
                <a:t>(AZ’s public key + CA’s sig)</a:t>
              </a:r>
            </a:p>
          </p:txBody>
        </p:sp>
      </p:grpSp>
      <p:grpSp>
        <p:nvGrpSpPr>
          <p:cNvPr id="335" name="Group"/>
          <p:cNvGrpSpPr/>
          <p:nvPr/>
        </p:nvGrpSpPr>
        <p:grpSpPr>
          <a:xfrm>
            <a:off x="4223629" y="6923207"/>
            <a:ext cx="2967415" cy="2617594"/>
            <a:chOff x="0" y="0"/>
            <a:chExt cx="2967413" cy="2617593"/>
          </a:xfrm>
        </p:grpSpPr>
        <p:sp>
          <p:nvSpPr>
            <p:cNvPr id="333" name="Key"/>
            <p:cNvSpPr/>
            <p:nvPr/>
          </p:nvSpPr>
          <p:spPr>
            <a:xfrm>
              <a:off x="1020136" y="0"/>
              <a:ext cx="927141" cy="2155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6" y="0"/>
                    <a:pt x="0" y="2080"/>
                    <a:pt x="0" y="4646"/>
                  </a:cubicBezTo>
                  <a:cubicBezTo>
                    <a:pt x="0" y="6406"/>
                    <a:pt x="2275" y="7936"/>
                    <a:pt x="5629" y="8724"/>
                  </a:cubicBezTo>
                  <a:lnTo>
                    <a:pt x="5629" y="10112"/>
                  </a:lnTo>
                  <a:lnTo>
                    <a:pt x="7250" y="10112"/>
                  </a:lnTo>
                  <a:lnTo>
                    <a:pt x="7250" y="20420"/>
                  </a:lnTo>
                  <a:lnTo>
                    <a:pt x="10804" y="21600"/>
                  </a:lnTo>
                  <a:lnTo>
                    <a:pt x="13009" y="20420"/>
                  </a:lnTo>
                  <a:lnTo>
                    <a:pt x="14362" y="19712"/>
                  </a:lnTo>
                  <a:lnTo>
                    <a:pt x="13009" y="19092"/>
                  </a:lnTo>
                  <a:lnTo>
                    <a:pt x="13013" y="18588"/>
                  </a:lnTo>
                  <a:lnTo>
                    <a:pt x="14397" y="17726"/>
                  </a:lnTo>
                  <a:lnTo>
                    <a:pt x="13016" y="16890"/>
                  </a:lnTo>
                  <a:lnTo>
                    <a:pt x="13016" y="16332"/>
                  </a:lnTo>
                  <a:lnTo>
                    <a:pt x="14397" y="15473"/>
                  </a:lnTo>
                  <a:lnTo>
                    <a:pt x="13013" y="14634"/>
                  </a:lnTo>
                  <a:lnTo>
                    <a:pt x="13013" y="14082"/>
                  </a:lnTo>
                  <a:lnTo>
                    <a:pt x="14397" y="13220"/>
                  </a:lnTo>
                  <a:lnTo>
                    <a:pt x="13009" y="12380"/>
                  </a:lnTo>
                  <a:lnTo>
                    <a:pt x="13009" y="11885"/>
                  </a:lnTo>
                  <a:lnTo>
                    <a:pt x="13064" y="11753"/>
                  </a:lnTo>
                  <a:lnTo>
                    <a:pt x="14566" y="10665"/>
                  </a:lnTo>
                  <a:lnTo>
                    <a:pt x="14566" y="10112"/>
                  </a:lnTo>
                  <a:lnTo>
                    <a:pt x="15970" y="10112"/>
                  </a:lnTo>
                  <a:lnTo>
                    <a:pt x="15970" y="8724"/>
                  </a:lnTo>
                  <a:cubicBezTo>
                    <a:pt x="19325" y="7936"/>
                    <a:pt x="21600" y="6406"/>
                    <a:pt x="21600" y="4646"/>
                  </a:cubicBezTo>
                  <a:cubicBezTo>
                    <a:pt x="21600" y="2080"/>
                    <a:pt x="16764" y="0"/>
                    <a:pt x="10800" y="0"/>
                  </a:cubicBezTo>
                  <a:close/>
                  <a:moveTo>
                    <a:pt x="10800" y="1183"/>
                  </a:moveTo>
                  <a:cubicBezTo>
                    <a:pt x="12161" y="1183"/>
                    <a:pt x="13264" y="1657"/>
                    <a:pt x="13264" y="2243"/>
                  </a:cubicBezTo>
                  <a:cubicBezTo>
                    <a:pt x="13264" y="2828"/>
                    <a:pt x="12161" y="3302"/>
                    <a:pt x="10800" y="3302"/>
                  </a:cubicBezTo>
                  <a:cubicBezTo>
                    <a:pt x="9439" y="3302"/>
                    <a:pt x="8336" y="2828"/>
                    <a:pt x="8336" y="2243"/>
                  </a:cubicBezTo>
                  <a:cubicBezTo>
                    <a:pt x="8336" y="1657"/>
                    <a:pt x="9439" y="1183"/>
                    <a:pt x="10800" y="1183"/>
                  </a:cubicBezTo>
                  <a:close/>
                </a:path>
              </a:pathLst>
            </a:custGeom>
            <a:solidFill>
              <a:schemeClr val="accent3"/>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34" name="amazon.com public key"/>
            <p:cNvSpPr/>
            <p:nvPr/>
          </p:nvSpPr>
          <p:spPr>
            <a:xfrm>
              <a:off x="0" y="2617593"/>
              <a:ext cx="296741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defTabSz="821531">
                <a:defRPr b="1" sz="3200">
                  <a:solidFill>
                    <a:srgbClr val="000000"/>
                  </a:solidFill>
                </a:defRPr>
              </a:pPr>
              <a:r>
                <a:rPr u="sng">
                  <a:hlinkClick r:id="rId2" invalidUrl="" action="" tgtFrame="" tooltip="" history="1" highlightClick="0" endSnd="0"/>
                </a:rPr>
                <a:t>amazon.com</a:t>
              </a:r>
              <a:r>
                <a:t> public key</a:t>
              </a:r>
            </a:p>
          </p:txBody>
        </p:sp>
      </p:grpSp>
      <p:grpSp>
        <p:nvGrpSpPr>
          <p:cNvPr id="338" name="Group"/>
          <p:cNvGrpSpPr/>
          <p:nvPr/>
        </p:nvGrpSpPr>
        <p:grpSpPr>
          <a:xfrm>
            <a:off x="5178687" y="10254359"/>
            <a:ext cx="1953079" cy="4197765"/>
            <a:chOff x="1980836" y="0"/>
            <a:chExt cx="1953077" cy="4197764"/>
          </a:xfrm>
        </p:grpSpPr>
        <p:sp>
          <p:nvSpPr>
            <p:cNvPr id="336" name="Ribbon"/>
            <p:cNvSpPr/>
            <p:nvPr/>
          </p:nvSpPr>
          <p:spPr>
            <a:xfrm>
              <a:off x="1980836" y="0"/>
              <a:ext cx="1366157" cy="2063815"/>
            </a:xfrm>
            <a:custGeom>
              <a:avLst/>
              <a:gdLst/>
              <a:ahLst/>
              <a:cxnLst>
                <a:cxn ang="0">
                  <a:pos x="wd2" y="hd2"/>
                </a:cxn>
                <a:cxn ang="5400000">
                  <a:pos x="wd2" y="hd2"/>
                </a:cxn>
                <a:cxn ang="10800000">
                  <a:pos x="wd2" y="hd2"/>
                </a:cxn>
                <a:cxn ang="16200000">
                  <a:pos x="wd2" y="hd2"/>
                </a:cxn>
              </a:cxnLst>
              <a:rect l="0" t="0" r="r" b="b"/>
              <a:pathLst>
                <a:path w="21483" h="21600" fill="norm" stroke="1"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chemeClr val="accent3"/>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37" name="amazon.com certificate…"/>
            <p:cNvSpPr/>
            <p:nvPr/>
          </p:nvSpPr>
          <p:spPr>
            <a:xfrm>
              <a:off x="2663913" y="292776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defTabSz="821531">
                <a:defRPr b="1" sz="3200">
                  <a:solidFill>
                    <a:srgbClr val="000000"/>
                  </a:solidFill>
                </a:defRPr>
              </a:pPr>
              <a:r>
                <a:rPr u="sng">
                  <a:hlinkClick r:id="rId2" invalidUrl="" action="" tgtFrame="" tooltip="" history="1" highlightClick="0" endSnd="0"/>
                </a:rPr>
                <a:t>amazon.com</a:t>
              </a:r>
              <a:r>
                <a:t> certificate</a:t>
              </a:r>
            </a:p>
            <a:p>
              <a:pPr defTabSz="821531">
                <a:defRPr b="1" sz="3200">
                  <a:solidFill>
                    <a:srgbClr val="000000"/>
                  </a:solidFill>
                </a:defRPr>
              </a:pPr>
              <a:r>
                <a:t>(AZ’s public key + CA’s sig)</a:t>
              </a:r>
            </a:p>
          </p:txBody>
        </p:sp>
      </p:grpSp>
      <p:grpSp>
        <p:nvGrpSpPr>
          <p:cNvPr id="341" name="Group"/>
          <p:cNvGrpSpPr/>
          <p:nvPr/>
        </p:nvGrpSpPr>
        <p:grpSpPr>
          <a:xfrm>
            <a:off x="16582919" y="11003143"/>
            <a:ext cx="2967414" cy="1228897"/>
            <a:chOff x="0" y="0"/>
            <a:chExt cx="2967413" cy="1228895"/>
          </a:xfrm>
        </p:grpSpPr>
        <p:sp>
          <p:nvSpPr>
            <p:cNvPr id="339" name="Skeleton Key"/>
            <p:cNvSpPr/>
            <p:nvPr/>
          </p:nvSpPr>
          <p:spPr>
            <a:xfrm>
              <a:off x="406729" y="0"/>
              <a:ext cx="2153954" cy="8243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46" y="0"/>
                  </a:moveTo>
                  <a:cubicBezTo>
                    <a:pt x="1367" y="0"/>
                    <a:pt x="0" y="4839"/>
                    <a:pt x="0" y="10802"/>
                  </a:cubicBezTo>
                  <a:cubicBezTo>
                    <a:pt x="0" y="16765"/>
                    <a:pt x="1361" y="21600"/>
                    <a:pt x="3046" y="21600"/>
                  </a:cubicBezTo>
                  <a:cubicBezTo>
                    <a:pt x="4451" y="21600"/>
                    <a:pt x="5635" y="18226"/>
                    <a:pt x="5984" y="13641"/>
                  </a:cubicBezTo>
                  <a:cubicBezTo>
                    <a:pt x="6017" y="13191"/>
                    <a:pt x="6174" y="12868"/>
                    <a:pt x="6346" y="12868"/>
                  </a:cubicBezTo>
                  <a:lnTo>
                    <a:pt x="6953" y="12868"/>
                  </a:lnTo>
                  <a:lnTo>
                    <a:pt x="6953" y="13193"/>
                  </a:lnTo>
                  <a:cubicBezTo>
                    <a:pt x="6953" y="13643"/>
                    <a:pt x="7094" y="14006"/>
                    <a:pt x="7266" y="14006"/>
                  </a:cubicBezTo>
                  <a:cubicBezTo>
                    <a:pt x="7438" y="14006"/>
                    <a:pt x="7579" y="13643"/>
                    <a:pt x="7579" y="13193"/>
                  </a:cubicBezTo>
                  <a:lnTo>
                    <a:pt x="7579" y="12868"/>
                  </a:lnTo>
                  <a:lnTo>
                    <a:pt x="15679" y="12868"/>
                  </a:lnTo>
                  <a:lnTo>
                    <a:pt x="15679" y="13193"/>
                  </a:lnTo>
                  <a:cubicBezTo>
                    <a:pt x="15679" y="13643"/>
                    <a:pt x="15818" y="14006"/>
                    <a:pt x="15991" y="14006"/>
                  </a:cubicBezTo>
                  <a:cubicBezTo>
                    <a:pt x="16163" y="14006"/>
                    <a:pt x="16303" y="13643"/>
                    <a:pt x="16303" y="13193"/>
                  </a:cubicBezTo>
                  <a:lnTo>
                    <a:pt x="16303" y="12868"/>
                  </a:lnTo>
                  <a:lnTo>
                    <a:pt x="17901" y="12868"/>
                  </a:lnTo>
                  <a:cubicBezTo>
                    <a:pt x="17966" y="12868"/>
                    <a:pt x="18021" y="13011"/>
                    <a:pt x="18021" y="13180"/>
                  </a:cubicBezTo>
                  <a:lnTo>
                    <a:pt x="18021" y="16287"/>
                  </a:lnTo>
                  <a:cubicBezTo>
                    <a:pt x="18021" y="16456"/>
                    <a:pt x="17966" y="16594"/>
                    <a:pt x="17901" y="16594"/>
                  </a:cubicBezTo>
                  <a:lnTo>
                    <a:pt x="17810" y="16594"/>
                  </a:lnTo>
                  <a:cubicBezTo>
                    <a:pt x="17746" y="16594"/>
                    <a:pt x="17691" y="16738"/>
                    <a:pt x="17691" y="16906"/>
                  </a:cubicBezTo>
                  <a:lnTo>
                    <a:pt x="17691" y="18717"/>
                  </a:lnTo>
                  <a:cubicBezTo>
                    <a:pt x="17691" y="18886"/>
                    <a:pt x="17746" y="19029"/>
                    <a:pt x="17810" y="19029"/>
                  </a:cubicBezTo>
                  <a:lnTo>
                    <a:pt x="18618" y="19029"/>
                  </a:lnTo>
                  <a:cubicBezTo>
                    <a:pt x="18682" y="19029"/>
                    <a:pt x="18736" y="18886"/>
                    <a:pt x="18736" y="18717"/>
                  </a:cubicBezTo>
                  <a:lnTo>
                    <a:pt x="18736" y="17649"/>
                  </a:lnTo>
                  <a:cubicBezTo>
                    <a:pt x="18736" y="17480"/>
                    <a:pt x="18790" y="17342"/>
                    <a:pt x="18855" y="17342"/>
                  </a:cubicBezTo>
                  <a:lnTo>
                    <a:pt x="19237" y="17342"/>
                  </a:lnTo>
                  <a:cubicBezTo>
                    <a:pt x="19301" y="17342"/>
                    <a:pt x="19355" y="17480"/>
                    <a:pt x="19355" y="17649"/>
                  </a:cubicBezTo>
                  <a:lnTo>
                    <a:pt x="19355" y="18717"/>
                  </a:lnTo>
                  <a:cubicBezTo>
                    <a:pt x="19355" y="18886"/>
                    <a:pt x="19409" y="19029"/>
                    <a:pt x="19474" y="19029"/>
                  </a:cubicBezTo>
                  <a:lnTo>
                    <a:pt x="20281" y="19029"/>
                  </a:lnTo>
                  <a:cubicBezTo>
                    <a:pt x="20346" y="19029"/>
                    <a:pt x="20399" y="18886"/>
                    <a:pt x="20399" y="18717"/>
                  </a:cubicBezTo>
                  <a:lnTo>
                    <a:pt x="20399" y="16906"/>
                  </a:lnTo>
                  <a:cubicBezTo>
                    <a:pt x="20399" y="16738"/>
                    <a:pt x="20346" y="16594"/>
                    <a:pt x="20281" y="16594"/>
                  </a:cubicBezTo>
                  <a:lnTo>
                    <a:pt x="20189" y="16594"/>
                  </a:lnTo>
                  <a:cubicBezTo>
                    <a:pt x="20124" y="16594"/>
                    <a:pt x="20071" y="16456"/>
                    <a:pt x="20071" y="16287"/>
                  </a:cubicBezTo>
                  <a:lnTo>
                    <a:pt x="20071" y="13180"/>
                  </a:lnTo>
                  <a:cubicBezTo>
                    <a:pt x="20071" y="13011"/>
                    <a:pt x="20124" y="12868"/>
                    <a:pt x="20189" y="12868"/>
                  </a:cubicBezTo>
                  <a:lnTo>
                    <a:pt x="21324" y="12868"/>
                  </a:lnTo>
                  <a:cubicBezTo>
                    <a:pt x="21475" y="12868"/>
                    <a:pt x="21600" y="12545"/>
                    <a:pt x="21600" y="12151"/>
                  </a:cubicBezTo>
                  <a:lnTo>
                    <a:pt x="21600" y="9453"/>
                  </a:lnTo>
                  <a:cubicBezTo>
                    <a:pt x="21589" y="9059"/>
                    <a:pt x="21465" y="8732"/>
                    <a:pt x="21314" y="8732"/>
                  </a:cubicBezTo>
                  <a:lnTo>
                    <a:pt x="16303" y="8732"/>
                  </a:lnTo>
                  <a:lnTo>
                    <a:pt x="16303" y="8411"/>
                  </a:lnTo>
                  <a:cubicBezTo>
                    <a:pt x="16303" y="7961"/>
                    <a:pt x="16163" y="7594"/>
                    <a:pt x="15991" y="7594"/>
                  </a:cubicBezTo>
                  <a:cubicBezTo>
                    <a:pt x="15818" y="7594"/>
                    <a:pt x="15679" y="7961"/>
                    <a:pt x="15679" y="8411"/>
                  </a:cubicBezTo>
                  <a:lnTo>
                    <a:pt x="15679" y="8732"/>
                  </a:lnTo>
                  <a:lnTo>
                    <a:pt x="7579" y="8732"/>
                  </a:lnTo>
                  <a:lnTo>
                    <a:pt x="7579" y="8411"/>
                  </a:lnTo>
                  <a:cubicBezTo>
                    <a:pt x="7579" y="7961"/>
                    <a:pt x="7438" y="7594"/>
                    <a:pt x="7266" y="7594"/>
                  </a:cubicBezTo>
                  <a:cubicBezTo>
                    <a:pt x="7094" y="7594"/>
                    <a:pt x="6953" y="7961"/>
                    <a:pt x="6953" y="8411"/>
                  </a:cubicBezTo>
                  <a:lnTo>
                    <a:pt x="6953" y="8732"/>
                  </a:lnTo>
                  <a:lnTo>
                    <a:pt x="6346" y="8732"/>
                  </a:lnTo>
                  <a:cubicBezTo>
                    <a:pt x="6174" y="8732"/>
                    <a:pt x="6017" y="8409"/>
                    <a:pt x="5984" y="7959"/>
                  </a:cubicBezTo>
                  <a:cubicBezTo>
                    <a:pt x="5635" y="3374"/>
                    <a:pt x="4451" y="0"/>
                    <a:pt x="3046" y="0"/>
                  </a:cubicBezTo>
                  <a:close/>
                  <a:moveTo>
                    <a:pt x="3041" y="3054"/>
                  </a:moveTo>
                  <a:cubicBezTo>
                    <a:pt x="3843" y="3054"/>
                    <a:pt x="4494" y="5062"/>
                    <a:pt x="4494" y="7537"/>
                  </a:cubicBezTo>
                  <a:cubicBezTo>
                    <a:pt x="4494" y="8521"/>
                    <a:pt x="4392" y="9438"/>
                    <a:pt x="4220" y="10169"/>
                  </a:cubicBezTo>
                  <a:cubicBezTo>
                    <a:pt x="4129" y="10549"/>
                    <a:pt x="4129" y="11054"/>
                    <a:pt x="4220" y="11448"/>
                  </a:cubicBezTo>
                  <a:cubicBezTo>
                    <a:pt x="4392" y="12194"/>
                    <a:pt x="4494" y="13092"/>
                    <a:pt x="4494" y="14076"/>
                  </a:cubicBezTo>
                  <a:cubicBezTo>
                    <a:pt x="4494" y="16551"/>
                    <a:pt x="3843" y="18563"/>
                    <a:pt x="3041" y="18563"/>
                  </a:cubicBezTo>
                  <a:cubicBezTo>
                    <a:pt x="2239" y="18563"/>
                    <a:pt x="1588" y="16551"/>
                    <a:pt x="1588" y="14076"/>
                  </a:cubicBezTo>
                  <a:cubicBezTo>
                    <a:pt x="1588" y="13092"/>
                    <a:pt x="1690" y="12179"/>
                    <a:pt x="1862" y="11448"/>
                  </a:cubicBezTo>
                  <a:cubicBezTo>
                    <a:pt x="1953" y="11054"/>
                    <a:pt x="1953" y="10563"/>
                    <a:pt x="1862" y="10169"/>
                  </a:cubicBezTo>
                  <a:cubicBezTo>
                    <a:pt x="1690" y="9424"/>
                    <a:pt x="1588" y="8521"/>
                    <a:pt x="1588" y="7537"/>
                  </a:cubicBezTo>
                  <a:cubicBezTo>
                    <a:pt x="1588" y="5062"/>
                    <a:pt x="2239" y="3054"/>
                    <a:pt x="3041" y="3054"/>
                  </a:cubicBezTo>
                  <a:close/>
                </a:path>
              </a:pathLst>
            </a:custGeom>
            <a:solidFill>
              <a:schemeClr val="accent3"/>
            </a:solidFill>
            <a:ln w="12700" cap="flat">
              <a:noFill/>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40" name="CA public key"/>
            <p:cNvSpPr/>
            <p:nvPr/>
          </p:nvSpPr>
          <p:spPr>
            <a:xfrm>
              <a:off x="0" y="1228895"/>
              <a:ext cx="296741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defTabSz="821531">
                <a:defRPr b="1" sz="3200">
                  <a:solidFill>
                    <a:srgbClr val="000000"/>
                  </a:solidFill>
                </a:defRPr>
              </a:lvl1pPr>
            </a:lstStyle>
            <a:p>
              <a:pPr/>
              <a:r>
                <a:t>CA public key</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416145 -0.306245" origin="layout" pathEditMode="relative">
                                      <p:cBhvr>
                                        <p:cTn id="6" dur="1000" fill="hold"/>
                                        <p:tgtEl>
                                          <p:spTgt spid="31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Class="path" nodeType="clickEffect" presetSubtype="0" presetID="-1" grpId="2" accel="50000" decel="50000" fill="hold">
                                  <p:stCondLst>
                                    <p:cond delay="0"/>
                                  </p:stCondLst>
                                  <p:childTnLst>
                                    <p:animMotion path="M 0.000000 0.000000 L 0.376643 -0.379906" origin="layout" pathEditMode="relative">
                                      <p:cBhvr>
                                        <p:cTn id="10" dur="1000" fill="hold"/>
                                        <p:tgtEl>
                                          <p:spTgt spid="32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Class="path" nodeType="clickEffect" presetSubtype="0" presetID="-1" grpId="3" accel="50000" decel="50000" fill="hold">
                                  <p:stCondLst>
                                    <p:cond delay="0"/>
                                  </p:stCondLst>
                                  <p:childTnLst>
                                    <p:animMotion path="M 0.000000 0.000000 L -0.098529 0.010216" origin="layout" pathEditMode="relative">
                                      <p:cBhvr>
                                        <p:cTn id="14" dur="1000" fill="hold"/>
                                        <p:tgtEl>
                                          <p:spTgt spid="32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Class="exit" nodeType="clickEffect" presetSubtype="0" presetID="1" grpId="4" fill="hold">
                                  <p:stCondLst>
                                    <p:cond delay="0"/>
                                  </p:stCondLst>
                                  <p:iterate type="el" backwards="0">
                                    <p:tmAbs val="0"/>
                                  </p:iterate>
                                  <p:childTnLst>
                                    <p:set>
                                      <p:cBhvr>
                                        <p:cTn id="18" fill="hold">
                                          <p:stCondLst>
                                            <p:cond delay="0"/>
                                          </p:stCondLst>
                                        </p:cTn>
                                        <p:tgtEl>
                                          <p:spTgt spid="3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path" nodeType="clickEffect" presetSubtype="0" presetID="-1" grpId="6" accel="50000" decel="50000" fill="hold">
                                  <p:stCondLst>
                                    <p:cond delay="0"/>
                                  </p:stCondLst>
                                  <p:childTnLst>
                                    <p:animMotion path="M 0.000000 0.000000 L -0.277267 0.596412" origin="layout" pathEditMode="relative">
                                      <p:cBhvr>
                                        <p:cTn id="26" dur="1000" fill="hold"/>
                                        <p:tgtEl>
                                          <p:spTgt spid="332"/>
                                        </p:tgtEl>
                                        <p:attrNameLst>
                                          <p:attrName>ppt_x</p:attrName>
                                          <p:attrName>ppt_y</p:attrName>
                                        </p:attrNameLst>
                                      </p:cBhvr>
                                    </p:animMotion>
                                  </p:childTnLst>
                                </p:cTn>
                              </p:par>
                            </p:childTnLst>
                          </p:cTn>
                        </p:par>
                        <p:par>
                          <p:cTn id="27" fill="hold">
                            <p:stCondLst>
                              <p:cond delay="1000"/>
                            </p:stCondLst>
                            <p:childTnLst>
                              <p:par>
                                <p:cTn id="28" presetClass="exit" nodeType="afterEffect" presetSubtype="0" presetID="1" grpId="7" fill="hold">
                                  <p:stCondLst>
                                    <p:cond delay="0"/>
                                  </p:stCondLst>
                                  <p:iterate type="el" backwards="0">
                                    <p:tmAbs val="0"/>
                                  </p:iterate>
                                  <p:childTnLst>
                                    <p:set>
                                      <p:cBhvr>
                                        <p:cTn id="29" fill="hold">
                                          <p:stCondLst>
                                            <p:cond delay="0"/>
                                          </p:stCondLst>
                                        </p:cTn>
                                        <p:tgtEl>
                                          <p:spTgt spid="315"/>
                                        </p:tgtEl>
                                        <p:attrNameLst>
                                          <p:attrName>style.visibility</p:attrName>
                                        </p:attrNameLst>
                                      </p:cBhvr>
                                      <p:to>
                                        <p:strVal val="hidden"/>
                                      </p:to>
                                    </p:set>
                                  </p:childTnLst>
                                </p:cTn>
                              </p:par>
                            </p:childTnLst>
                          </p:cTn>
                        </p:par>
                        <p:par>
                          <p:cTn id="30" fill="hold">
                            <p:stCondLst>
                              <p:cond delay="1000"/>
                            </p:stCondLst>
                            <p:childTnLst>
                              <p:par>
                                <p:cTn id="31" presetClass="exit" nodeType="afterEffect" presetSubtype="0" presetID="1" grpId="8" fill="hold">
                                  <p:stCondLst>
                                    <p:cond delay="0"/>
                                  </p:stCondLst>
                                  <p:iterate type="el" backwards="0">
                                    <p:tmAbs val="0"/>
                                  </p:iterate>
                                  <p:childTnLst>
                                    <p:set>
                                      <p:cBhvr>
                                        <p:cTn id="32" fill="hold">
                                          <p:stCondLst>
                                            <p:cond delay="0"/>
                                          </p:stCondLst>
                                        </p:cTn>
                                        <p:tgtEl>
                                          <p:spTgt spid="3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9" fill="hold">
                                  <p:stCondLst>
                                    <p:cond delay="0"/>
                                  </p:stCondLst>
                                  <p:iterate type="el" backwards="0">
                                    <p:tmAbs val="0"/>
                                  </p:iterate>
                                  <p:childTnLst>
                                    <p:set>
                                      <p:cBhvr>
                                        <p:cTn id="36" fill="hold"/>
                                        <p:tgtEl>
                                          <p:spTgt spid="3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path" nodeType="clickEffect" presetSubtype="0" presetID="-1" grpId="10" accel="50000" decel="50000" fill="hold">
                                  <p:stCondLst>
                                    <p:cond delay="0"/>
                                  </p:stCondLst>
                                  <p:childTnLst>
                                    <p:animMotion path="M 0.000000 0.000000 L 0.410866 -0.016778" origin="layout" pathEditMode="relative">
                                      <p:cBhvr>
                                        <p:cTn id="40" dur="1000" fill="hold"/>
                                        <p:tgtEl>
                                          <p:spTgt spid="338"/>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1" fill="hold">
                                  <p:stCondLst>
                                    <p:cond delay="0"/>
                                  </p:stCondLst>
                                  <p:iterate type="el" backwards="0">
                                    <p:tmAbs val="0"/>
                                  </p:iterate>
                                  <p:childTnLst>
                                    <p:set>
                                      <p:cBhvr>
                                        <p:cTn id="44" fill="hold"/>
                                        <p:tgtEl>
                                          <p:spTgt spid="3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8" grpId="9"/>
      <p:bldP build="whole" bldLvl="1" animBg="1" rev="0" advAuto="0" spid="315" grpId="7"/>
      <p:bldP build="whole" bldLvl="1" animBg="1" rev="0" advAuto="0" spid="325" grpId="8"/>
      <p:bldP build="whole" bldLvl="1" animBg="1" rev="0" advAuto="0" spid="341" grpId="11"/>
      <p:bldP build="whole" bldLvl="1" animBg="1" rev="0" advAuto="0" spid="332" grpId="5"/>
      <p:bldP build="whole" bldLvl="1" animBg="1" rev="0" advAuto="0" spid="329" grpId="4"/>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Certificate Authorities"/>
          <p:cNvSpPr txBox="1"/>
          <p:nvPr>
            <p:ph type="title"/>
          </p:nvPr>
        </p:nvSpPr>
        <p:spPr>
          <a:prstGeom prst="rect">
            <a:avLst/>
          </a:prstGeom>
        </p:spPr>
        <p:txBody>
          <a:bodyPr/>
          <a:lstStyle/>
          <a:p>
            <a:pPr/>
            <a:r>
              <a:t>Certificate Authorities</a:t>
            </a:r>
          </a:p>
        </p:txBody>
      </p:sp>
      <p:sp>
        <p:nvSpPr>
          <p:cNvPr id="344" name="Slide Subtitle"/>
          <p:cNvSpPr txBox="1"/>
          <p:nvPr>
            <p:ph type="body" idx="21"/>
          </p:nvPr>
        </p:nvSpPr>
        <p:spPr>
          <a:prstGeom prst="rect">
            <a:avLst/>
          </a:prstGeom>
        </p:spPr>
        <p:txBody>
          <a:bodyPr/>
          <a:lstStyle/>
          <a:p>
            <a:pPr/>
          </a:p>
        </p:txBody>
      </p:sp>
      <p:sp>
        <p:nvSpPr>
          <p:cNvPr id="345" name="Note: We had to already know the CA's public key…"/>
          <p:cNvSpPr txBox="1"/>
          <p:nvPr>
            <p:ph type="body" idx="1"/>
          </p:nvPr>
        </p:nvSpPr>
        <p:spPr>
          <a:xfrm>
            <a:off x="1206500" y="3586767"/>
            <a:ext cx="21971000" cy="8256012"/>
          </a:xfrm>
          <a:prstGeom prst="rect">
            <a:avLst/>
          </a:prstGeom>
        </p:spPr>
        <p:txBody>
          <a:bodyPr/>
          <a:lstStyle/>
          <a:p>
            <a:pPr/>
            <a:r>
              <a:t>Note: We had to already know the CA's public key</a:t>
            </a:r>
          </a:p>
          <a:p>
            <a:pPr/>
            <a:r>
              <a:t>There are a small set of “root” CA’s (think: root DNS servers)</a:t>
            </a:r>
          </a:p>
          <a:p>
            <a:pPr/>
            <a:r>
              <a:t>Every computer/browser is shipped with these root CA public keys</a:t>
            </a:r>
          </a:p>
        </p:txBody>
      </p:sp>
      <p:pic>
        <p:nvPicPr>
          <p:cNvPr id="346" name="Image" descr="Image"/>
          <p:cNvPicPr>
            <a:picLocks noChangeAspect="1"/>
          </p:cNvPicPr>
          <p:nvPr/>
        </p:nvPicPr>
        <p:blipFill>
          <a:blip r:embed="rId2">
            <a:extLst/>
          </a:blip>
          <a:stretch>
            <a:fillRect/>
          </a:stretch>
        </p:blipFill>
        <p:spPr>
          <a:xfrm>
            <a:off x="6968132" y="7052237"/>
            <a:ext cx="10447736" cy="664368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6"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Learning Objectives for this Lesson"/>
          <p:cNvSpPr txBox="1"/>
          <p:nvPr>
            <p:ph type="title"/>
          </p:nvPr>
        </p:nvSpPr>
        <p:spPr>
          <a:prstGeom prst="rect">
            <a:avLst/>
          </a:prstGeom>
        </p:spPr>
        <p:txBody>
          <a:bodyPr/>
          <a:lstStyle/>
          <a:p>
            <a:pPr/>
            <a:r>
              <a:t>Learning Objectives for this Lesson</a:t>
            </a:r>
          </a:p>
        </p:txBody>
      </p:sp>
      <p:sp>
        <p:nvSpPr>
          <p:cNvPr id="130" name="By the end of this lesson, you should be able to…"/>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By the end of this lesson, you should be able to…</a:t>
            </a:r>
          </a:p>
        </p:txBody>
      </p:sp>
      <p:sp>
        <p:nvSpPr>
          <p:cNvPr id="131" name="Describe that security is a spectrum, and be able to define a realistic threat model for a given system…"/>
          <p:cNvSpPr txBox="1"/>
          <p:nvPr>
            <p:ph type="body" idx="1"/>
          </p:nvPr>
        </p:nvSpPr>
        <p:spPr>
          <a:xfrm>
            <a:off x="1206500" y="4243609"/>
            <a:ext cx="21971000" cy="8256012"/>
          </a:xfrm>
          <a:prstGeom prst="rect">
            <a:avLst/>
          </a:prstGeom>
        </p:spPr>
        <p:txBody>
          <a:bodyPr/>
          <a:lstStyle/>
          <a:p>
            <a:pPr marL="698500" indent="-698500">
              <a:buSzPct val="123000"/>
              <a:buChar char="•"/>
            </a:pPr>
            <a:r>
              <a:t>Describe that security is a spectrum, and be able to define a realistic threat model for a given system</a:t>
            </a:r>
          </a:p>
          <a:p>
            <a:pPr marL="698500" indent="-698500">
              <a:buSzPct val="123000"/>
              <a:buChar char="•"/>
            </a:pPr>
            <a:r>
              <a:t>Evaluate the tradeoffs between security and costs in software engineering</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Certificate Authorities"/>
          <p:cNvSpPr txBox="1"/>
          <p:nvPr>
            <p:ph type="title"/>
          </p:nvPr>
        </p:nvSpPr>
        <p:spPr>
          <a:prstGeom prst="rect">
            <a:avLst/>
          </a:prstGeom>
        </p:spPr>
        <p:txBody>
          <a:bodyPr/>
          <a:lstStyle/>
          <a:p>
            <a:pPr/>
            <a:r>
              <a:t>Certificate Authorities</a:t>
            </a:r>
          </a:p>
        </p:txBody>
      </p:sp>
      <p:sp>
        <p:nvSpPr>
          <p:cNvPr id="349" name="Nation-state-scale attacker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Nation-state-scale attackers</a:t>
            </a:r>
          </a:p>
        </p:txBody>
      </p:sp>
      <p:sp>
        <p:nvSpPr>
          <p:cNvPr id="350" name="What happens if a CA is compromised, and issues invalid certificates?…"/>
          <p:cNvSpPr txBox="1"/>
          <p:nvPr>
            <p:ph type="body" sz="half" idx="1"/>
          </p:nvPr>
        </p:nvSpPr>
        <p:spPr>
          <a:xfrm>
            <a:off x="1206500" y="4248504"/>
            <a:ext cx="12171142" cy="8256012"/>
          </a:xfrm>
          <a:prstGeom prst="rect">
            <a:avLst/>
          </a:prstGeom>
        </p:spPr>
        <p:txBody>
          <a:bodyPr/>
          <a:lstStyle/>
          <a:p>
            <a:pPr/>
            <a:r>
              <a:t>What happens if a CA is compromised, and issues invalid certificates?</a:t>
            </a:r>
          </a:p>
          <a:p>
            <a:pPr/>
            <a:r>
              <a:t>Not good times.</a:t>
            </a:r>
          </a:p>
        </p:txBody>
      </p:sp>
      <p:pic>
        <p:nvPicPr>
          <p:cNvPr id="351" name="Image" descr="Image"/>
          <p:cNvPicPr>
            <a:picLocks noChangeAspect="1"/>
          </p:cNvPicPr>
          <p:nvPr/>
        </p:nvPicPr>
        <p:blipFill>
          <a:blip r:embed="rId2">
            <a:extLst/>
          </a:blip>
          <a:stretch>
            <a:fillRect/>
          </a:stretch>
        </p:blipFill>
        <p:spPr>
          <a:xfrm>
            <a:off x="13429808" y="4397233"/>
            <a:ext cx="10108407" cy="9197579"/>
          </a:xfrm>
          <a:prstGeom prst="rect">
            <a:avLst/>
          </a:prstGeom>
          <a:ln w="12700">
            <a:miter lim="400000"/>
          </a:ln>
        </p:spPr>
      </p:pic>
      <p:pic>
        <p:nvPicPr>
          <p:cNvPr id="352" name="Image" descr="Image"/>
          <p:cNvPicPr>
            <a:picLocks noChangeAspect="1"/>
          </p:cNvPicPr>
          <p:nvPr/>
        </p:nvPicPr>
        <p:blipFill>
          <a:blip r:embed="rId3">
            <a:extLst/>
          </a:blip>
          <a:stretch>
            <a:fillRect/>
          </a:stretch>
        </p:blipFill>
        <p:spPr>
          <a:xfrm>
            <a:off x="3202734" y="7326170"/>
            <a:ext cx="9679782" cy="333970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1" grpId="1"/>
      <p:bldP build="whole" bldLvl="1" animBg="1" rev="0" advAuto="0" spid="352" grpId="2"/>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Dependencies and Development Environment"/>
          <p:cNvSpPr txBox="1"/>
          <p:nvPr>
            <p:ph type="title"/>
          </p:nvPr>
        </p:nvSpPr>
        <p:spPr>
          <a:prstGeom prst="rect">
            <a:avLst/>
          </a:prstGeom>
        </p:spPr>
        <p:txBody>
          <a:bodyPr/>
          <a:lstStyle>
            <a:lvl1pPr defTabSz="2340805">
              <a:defRPr spc="-163" sz="8160"/>
            </a:lvl1pPr>
          </a:lstStyle>
          <a:p>
            <a:pPr/>
            <a:r>
              <a:t>Dependencies and Development Environment</a:t>
            </a:r>
          </a:p>
        </p:txBody>
      </p:sp>
      <p:sp>
        <p:nvSpPr>
          <p:cNvPr id="355" name="Do we trust our own code? Third-party code provides an attack vecto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defTabSz="767715">
              <a:defRPr sz="5115"/>
            </a:lvl1pPr>
          </a:lstStyle>
          <a:p>
            <a:pPr/>
            <a:r>
              <a:t>Do we trust our own code? Third-party code provides an attack vector</a:t>
            </a:r>
          </a:p>
        </p:txBody>
      </p:sp>
      <p:pic>
        <p:nvPicPr>
          <p:cNvPr id="356" name="Image" descr="Image"/>
          <p:cNvPicPr>
            <a:picLocks noChangeAspect="1"/>
          </p:cNvPicPr>
          <p:nvPr/>
        </p:nvPicPr>
        <p:blipFill>
          <a:blip r:embed="rId2">
            <a:extLst/>
          </a:blip>
          <a:stretch>
            <a:fillRect/>
          </a:stretch>
        </p:blipFill>
        <p:spPr>
          <a:xfrm>
            <a:off x="412415" y="3543634"/>
            <a:ext cx="8255001" cy="10960101"/>
          </a:xfrm>
          <a:prstGeom prst="rect">
            <a:avLst/>
          </a:prstGeom>
          <a:ln w="12700">
            <a:miter lim="400000"/>
          </a:ln>
        </p:spPr>
      </p:pic>
      <p:pic>
        <p:nvPicPr>
          <p:cNvPr id="357" name="Image" descr="Image"/>
          <p:cNvPicPr>
            <a:picLocks noChangeAspect="1"/>
          </p:cNvPicPr>
          <p:nvPr/>
        </p:nvPicPr>
        <p:blipFill>
          <a:blip r:embed="rId3">
            <a:extLst/>
          </a:blip>
          <a:stretch>
            <a:fillRect/>
          </a:stretch>
        </p:blipFill>
        <p:spPr>
          <a:xfrm>
            <a:off x="12955269" y="3530934"/>
            <a:ext cx="7251701" cy="10985501"/>
          </a:xfrm>
          <a:prstGeom prst="rect">
            <a:avLst/>
          </a:prstGeom>
          <a:ln w="12700">
            <a:miter lim="400000"/>
          </a:ln>
        </p:spPr>
      </p:pic>
      <p:sp>
        <p:nvSpPr>
          <p:cNvPr id="358" name="https://eslint.org/blog/2018/07/postmortem-for-malicious-package-publishes"/>
          <p:cNvSpPr txBox="1"/>
          <p:nvPr/>
        </p:nvSpPr>
        <p:spPr>
          <a:xfrm>
            <a:off x="616236" y="13204647"/>
            <a:ext cx="10619436" cy="474067"/>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4" invalidUrl="" action="" tgtFrame="" tooltip="" history="1" highlightClick="0" endSnd="0"/>
              </a:defRPr>
            </a:lvl1pPr>
          </a:lstStyle>
          <a:p>
            <a:pPr>
              <a:defRPr u="none"/>
            </a:pPr>
            <a:r>
              <a:rPr u="sng">
                <a:hlinkClick r:id="rId4" invalidUrl="" action="" tgtFrame="" tooltip="" history="1" highlightClick="0" endSnd="0"/>
              </a:rPr>
              <a:t>https://eslint.org/blog/2018/07/postmortem-for-malicious-package-publishes</a:t>
            </a:r>
          </a:p>
        </p:txBody>
      </p:sp>
      <p:sp>
        <p:nvSpPr>
          <p:cNvPr id="359" name="https://www.theverge.com/2021/1/26/22248631/solarwinds-hack-cybersecurity-us-menn-decoder-podcast"/>
          <p:cNvSpPr txBox="1"/>
          <p:nvPr/>
        </p:nvSpPr>
        <p:spPr>
          <a:xfrm>
            <a:off x="14779243" y="12673988"/>
            <a:ext cx="9140581" cy="842367"/>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rPr u="sng">
                <a:hlinkClick r:id="rId5" invalidUrl="" action="" tgtFrame="" tooltip="" history="1" highlightClick="0" endSnd="0"/>
              </a:rPr>
              <a:t>https://www.theverge.com/2021/1/26/22248631/solarwinds-hack-cybersecurity-us-menn-decoder-podcast</a:t>
            </a:r>
            <a:r>
              <a:t>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Costs &amp; Benefits"/>
          <p:cNvSpPr txBox="1"/>
          <p:nvPr>
            <p:ph type="title"/>
          </p:nvPr>
        </p:nvSpPr>
        <p:spPr>
          <a:prstGeom prst="rect">
            <a:avLst/>
          </a:prstGeom>
        </p:spPr>
        <p:txBody>
          <a:bodyPr/>
          <a:lstStyle/>
          <a:p>
            <a:pPr/>
            <a:r>
              <a:t>Costs &amp; Benefits</a:t>
            </a:r>
          </a:p>
        </p:txBody>
      </p:sp>
      <p:sp>
        <p:nvSpPr>
          <p:cNvPr id="362" name="We can fix everything at a cost…"/>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We can fix everything at a cost…</a:t>
            </a:r>
          </a:p>
        </p:txBody>
      </p:sp>
      <p:sp>
        <p:nvSpPr>
          <p:cNvPr id="363" name="We can ensure our code is not tampered with by running all of it on our own machines (remove logic from frontend)…"/>
          <p:cNvSpPr txBox="1"/>
          <p:nvPr>
            <p:ph type="body" idx="1"/>
          </p:nvPr>
        </p:nvSpPr>
        <p:spPr>
          <a:prstGeom prst="rect">
            <a:avLst/>
          </a:prstGeom>
        </p:spPr>
        <p:txBody>
          <a:bodyPr/>
          <a:lstStyle/>
          <a:p>
            <a:pPr marL="524255" indent="-524255" defTabSz="2096971">
              <a:spcBef>
                <a:spcPts val="3800"/>
              </a:spcBef>
              <a:defRPr sz="4128"/>
            </a:pPr>
            <a:r>
              <a:t>We can ensure our code is not tampered with by running all of it on our own machines (remove logic from frontend)</a:t>
            </a:r>
          </a:p>
          <a:p>
            <a:pPr lvl="1" marL="1048511" indent="-524255" defTabSz="2096971">
              <a:spcBef>
                <a:spcPts val="3800"/>
              </a:spcBef>
              <a:defRPr sz="4128"/>
            </a:pPr>
            <a:r>
              <a:t>Increases latency</a:t>
            </a:r>
          </a:p>
          <a:p>
            <a:pPr lvl="1" marL="1048511" indent="-524255" defTabSz="2096971">
              <a:spcBef>
                <a:spcPts val="3800"/>
              </a:spcBef>
              <a:defRPr sz="4128"/>
            </a:pPr>
            <a:r>
              <a:t>What if someone hacks into our server?</a:t>
            </a:r>
          </a:p>
          <a:p>
            <a:pPr marL="524255" indent="-524255" defTabSz="2096971">
              <a:spcBef>
                <a:spcPts val="3800"/>
              </a:spcBef>
              <a:defRPr sz="4128"/>
            </a:pPr>
            <a:r>
              <a:t>We can fix the certificate authority issue by securely distributing our own certificate (out of band)</a:t>
            </a:r>
          </a:p>
          <a:p>
            <a:pPr lvl="1" marL="1048511" indent="-524255" defTabSz="2096971">
              <a:spcBef>
                <a:spcPts val="3800"/>
              </a:spcBef>
              <a:defRPr sz="4128"/>
            </a:pPr>
            <a:r>
              <a:t>Cumbersome</a:t>
            </a:r>
          </a:p>
          <a:p>
            <a:pPr lvl="1" marL="1048511" indent="-524255" defTabSz="2096971">
              <a:spcBef>
                <a:spcPts val="3800"/>
              </a:spcBef>
              <a:defRPr sz="4128"/>
            </a:pPr>
            <a:r>
              <a:t>What if someone hacks into the client and replaces certificate?</a:t>
            </a:r>
          </a:p>
          <a:p>
            <a:pPr marL="524255" indent="-524255" defTabSz="2096971">
              <a:spcBef>
                <a:spcPts val="3800"/>
              </a:spcBef>
              <a:defRPr sz="4128"/>
            </a:pPr>
            <a:r>
              <a:t>Can we trust our own code? How?</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Learning Objectives for this Lesson"/>
          <p:cNvSpPr txBox="1"/>
          <p:nvPr>
            <p:ph type="title"/>
          </p:nvPr>
        </p:nvSpPr>
        <p:spPr>
          <a:prstGeom prst="rect">
            <a:avLst/>
          </a:prstGeom>
        </p:spPr>
        <p:txBody>
          <a:bodyPr/>
          <a:lstStyle/>
          <a:p>
            <a:pPr/>
            <a:r>
              <a:t>Learning Objectives for this Lesson</a:t>
            </a:r>
          </a:p>
        </p:txBody>
      </p:sp>
      <p:sp>
        <p:nvSpPr>
          <p:cNvPr id="366" name="By the end of this lesson, you should be able to…"/>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By the end of this lesson, you should be able to…</a:t>
            </a:r>
          </a:p>
        </p:txBody>
      </p:sp>
      <p:sp>
        <p:nvSpPr>
          <p:cNvPr id="367" name="Describe that security is a spectrum, and be able to define a realistic threat model for a given system…"/>
          <p:cNvSpPr txBox="1"/>
          <p:nvPr>
            <p:ph type="body" idx="1"/>
          </p:nvPr>
        </p:nvSpPr>
        <p:spPr>
          <a:xfrm>
            <a:off x="1206500" y="4243609"/>
            <a:ext cx="21971000" cy="8256012"/>
          </a:xfrm>
          <a:prstGeom prst="rect">
            <a:avLst/>
          </a:prstGeom>
        </p:spPr>
        <p:txBody>
          <a:bodyPr/>
          <a:lstStyle/>
          <a:p>
            <a:pPr marL="698500" indent="-698500">
              <a:buSzPct val="123000"/>
              <a:buChar char="•"/>
            </a:pPr>
            <a:r>
              <a:t>Describe that security is a spectrum, and be able to define a realistic threat model for a given system</a:t>
            </a:r>
          </a:p>
          <a:p>
            <a:pPr marL="698500" indent="-698500">
              <a:buSzPct val="123000"/>
              <a:buChar char="•"/>
            </a:pPr>
            <a:r>
              <a:t>Evaluate the tradeoffs between security and performance in software engineering</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This work is licensed under a Creative Commons Attribution-ShareAlike license"/>
          <p:cNvSpPr txBox="1"/>
          <p:nvPr>
            <p:ph type="title"/>
          </p:nvPr>
        </p:nvSpPr>
        <p:spPr>
          <a:xfrm>
            <a:off x="1206500" y="1079500"/>
            <a:ext cx="21971000" cy="2055994"/>
          </a:xfrm>
          <a:prstGeom prst="rect">
            <a:avLst/>
          </a:prstGeom>
        </p:spPr>
        <p:txBody>
          <a:bodyPr/>
          <a:lstStyle>
            <a:lvl1pPr algn="ctr" defTabSz="2023821">
              <a:defRPr spc="-141" sz="7054"/>
            </a:lvl1pPr>
          </a:lstStyle>
          <a:p>
            <a:pPr/>
            <a:r>
              <a:t>This work is licensed under a Creative Commons Attribution-ShareAlike license</a:t>
            </a:r>
          </a:p>
        </p:txBody>
      </p:sp>
      <p:sp>
        <p:nvSpPr>
          <p:cNvPr id="372" name="This work is licensed under the Creative Commons Attribution-ShareAlike 4.0 International License. To view a copy of this license, visit http://creativecommons.org/licenses/by-sa/4.0/…"/>
          <p:cNvSpPr txBox="1"/>
          <p:nvPr>
            <p:ph type="body" idx="1"/>
          </p:nvPr>
        </p:nvSpPr>
        <p:spPr>
          <a:prstGeom prst="rect">
            <a:avLst/>
          </a:prstGeom>
        </p:spPr>
        <p:txBody>
          <a:bodyPr/>
          <a:lstStyle/>
          <a:p>
            <a:pPr marL="458390" indent="-458390" defTabSz="542210">
              <a:lnSpc>
                <a:spcPct val="100000"/>
              </a:lnSpc>
              <a:spcBef>
                <a:spcPts val="1000"/>
              </a:spcBef>
              <a:buSzPct val="75000"/>
              <a:defRPr sz="3300">
                <a:latin typeface="Helvetica Light"/>
                <a:ea typeface="Helvetica Light"/>
                <a:cs typeface="Helvetica Light"/>
                <a:sym typeface="Helvetica Light"/>
              </a:defRPr>
            </a:pPr>
            <a:r>
              <a:t>This work is licensed under the Creative Commons Attribution-ShareAlike 4.0 International License. To view a copy of this license, visit </a:t>
            </a:r>
            <a:r>
              <a:rPr u="sng">
                <a:hlinkClick r:id="rId2" invalidUrl="" action="" tgtFrame="" tooltip="" history="1" highlightClick="0" endSnd="0"/>
              </a:rPr>
              <a:t>http://creativecommons.org/licenses/by-sa/4.0/</a:t>
            </a:r>
            <a:r>
              <a:t> </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You are free to:</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 — copy and redistribute the material in any medium or format</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Adapt — remix, transform, and build upon the material</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for any purpose, even commercially.</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Under the following terms:</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Attribution — You must give appropriate credit, provide a link to the license, and indicate if changes were made. You may do so in any reasonable manner, but not in any way that suggests the licensor endorses you or your use.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ShareAlike — If you remix, transform, or build upon the material, you must distribute your contributions under the same license as the original.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No additional restrictions — You may not apply legal terms or technological measures that legally restrict others from doing anything the license permits.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What does it mean for a system to be secure?"/>
          <p:cNvSpPr txBox="1"/>
          <p:nvPr>
            <p:ph type="title"/>
          </p:nvPr>
        </p:nvSpPr>
        <p:spPr>
          <a:prstGeom prst="rect">
            <a:avLst/>
          </a:prstGeom>
        </p:spPr>
        <p:txBody>
          <a:bodyPr/>
          <a:lstStyle>
            <a:lvl1pPr defTabSz="2340805">
              <a:defRPr spc="-163" sz="8160"/>
            </a:lvl1pPr>
          </a:lstStyle>
          <a:p>
            <a:pPr/>
            <a:r>
              <a:t>What does it mean for a system to be secure?</a:t>
            </a:r>
          </a:p>
        </p:txBody>
      </p:sp>
      <p:sp>
        <p:nvSpPr>
          <p:cNvPr id="134" name="CIA: An overview of security propertie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CIA: An overview of security properties</a:t>
            </a:r>
          </a:p>
        </p:txBody>
      </p:sp>
      <p:sp>
        <p:nvSpPr>
          <p:cNvPr id="135" name="Confidentiality: is information disclosed to unauthorized individuals?…"/>
          <p:cNvSpPr txBox="1"/>
          <p:nvPr>
            <p:ph type="body" idx="1"/>
          </p:nvPr>
        </p:nvSpPr>
        <p:spPr>
          <a:prstGeom prst="rect">
            <a:avLst/>
          </a:prstGeom>
        </p:spPr>
        <p:txBody>
          <a:bodyPr/>
          <a:lstStyle/>
          <a:p>
            <a:pPr/>
            <a:r>
              <a:t>Confidentiality: is information disclosed to unauthorized individuals?</a:t>
            </a:r>
          </a:p>
          <a:p>
            <a:pPr/>
            <a:r>
              <a:t>Integrity: is code or data tampered with?</a:t>
            </a:r>
          </a:p>
          <a:p>
            <a:pPr/>
            <a:r>
              <a:t>Availability: is the system accessible and usable?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ecurity isn't (always) free"/>
          <p:cNvSpPr txBox="1"/>
          <p:nvPr>
            <p:ph type="title"/>
          </p:nvPr>
        </p:nvSpPr>
        <p:spPr>
          <a:prstGeom prst="rect">
            <a:avLst/>
          </a:prstGeom>
        </p:spPr>
        <p:txBody>
          <a:bodyPr/>
          <a:lstStyle/>
          <a:p>
            <a:pPr/>
            <a:r>
              <a:t>Security isn't (always) free</a:t>
            </a:r>
          </a:p>
        </p:txBody>
      </p:sp>
      <p:sp>
        <p:nvSpPr>
          <p:cNvPr id="140" name="In software, as in the real worl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In software, as in the real world…</a:t>
            </a:r>
          </a:p>
        </p:txBody>
      </p:sp>
      <p:sp>
        <p:nvSpPr>
          <p:cNvPr id="141" name="You just moved to a new house, someone just moved out of it. What do you do to protect your belongings/property?…"/>
          <p:cNvSpPr txBox="1"/>
          <p:nvPr>
            <p:ph type="body" idx="1"/>
          </p:nvPr>
        </p:nvSpPr>
        <p:spPr>
          <a:prstGeom prst="rect">
            <a:avLst/>
          </a:prstGeom>
        </p:spPr>
        <p:txBody>
          <a:bodyPr/>
          <a:lstStyle/>
          <a:p>
            <a:pPr/>
            <a:r>
              <a:t>You just moved to a new house, someone just moved out of it. What do you do to protect your belongings/property?</a:t>
            </a:r>
          </a:p>
          <a:p>
            <a:pPr/>
            <a:r>
              <a:t>Do you change the locks?</a:t>
            </a:r>
          </a:p>
          <a:p>
            <a:pPr/>
            <a:r>
              <a:t>Do you buy security cameras?</a:t>
            </a:r>
          </a:p>
          <a:p>
            <a:pPr/>
            <a:r>
              <a:t>Do you hire a security guard?</a:t>
            </a:r>
          </a:p>
          <a:p>
            <a:pPr/>
            <a:r>
              <a:t>Do you even bother locking the door?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41">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1"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Security: Managing Risk"/>
          <p:cNvSpPr txBox="1"/>
          <p:nvPr>
            <p:ph type="title"/>
          </p:nvPr>
        </p:nvSpPr>
        <p:spPr>
          <a:prstGeom prst="rect">
            <a:avLst/>
          </a:prstGeom>
        </p:spPr>
        <p:txBody>
          <a:bodyPr/>
          <a:lstStyle/>
          <a:p>
            <a:pPr/>
            <a:r>
              <a:t>Security: Managing Risk</a:t>
            </a:r>
          </a:p>
        </p:txBody>
      </p:sp>
      <p:sp>
        <p:nvSpPr>
          <p:cNvPr id="146" name="Slide Subtitle"/>
          <p:cNvSpPr txBox="1"/>
          <p:nvPr>
            <p:ph type="body" idx="21"/>
          </p:nvPr>
        </p:nvSpPr>
        <p:spPr>
          <a:prstGeom prst="rect">
            <a:avLst/>
          </a:prstGeom>
        </p:spPr>
        <p:txBody>
          <a:bodyPr/>
          <a:lstStyle/>
          <a:p>
            <a:pPr/>
          </a:p>
        </p:txBody>
      </p:sp>
      <p:sp>
        <p:nvSpPr>
          <p:cNvPr id="147" name="Security architecture is a set of mechanisms and policies that we build into our system to mitigate risks from threats…"/>
          <p:cNvSpPr txBox="1"/>
          <p:nvPr>
            <p:ph type="body" idx="1"/>
          </p:nvPr>
        </p:nvSpPr>
        <p:spPr>
          <a:prstGeom prst="rect">
            <a:avLst/>
          </a:prstGeom>
        </p:spPr>
        <p:txBody>
          <a:bodyPr/>
          <a:lstStyle/>
          <a:p>
            <a:pPr/>
            <a:r>
              <a:t>Security architecture is a set of mechanisms and policies that we build into our system to mitigate risks from threats</a:t>
            </a:r>
          </a:p>
          <a:p>
            <a:pPr/>
            <a:r>
              <a:t>Threat: potential event that could compromise a security requirement</a:t>
            </a:r>
          </a:p>
          <a:p>
            <a:pPr/>
            <a:r>
              <a:t>Attack: realization of a threat</a:t>
            </a:r>
          </a:p>
          <a:p>
            <a:pPr/>
            <a:r>
              <a:t>Vulnerability: a characteristic or flaw in system design or implementation, or in the security procedures, that, if exploited, could result in a security compromise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7"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Costs &amp; Benefits"/>
          <p:cNvSpPr txBox="1"/>
          <p:nvPr>
            <p:ph type="title"/>
          </p:nvPr>
        </p:nvSpPr>
        <p:spPr>
          <a:prstGeom prst="rect">
            <a:avLst/>
          </a:prstGeom>
        </p:spPr>
        <p:txBody>
          <a:bodyPr/>
          <a:lstStyle/>
          <a:p>
            <a:pPr/>
            <a:r>
              <a:t>Costs &amp; Benefits</a:t>
            </a:r>
          </a:p>
        </p:txBody>
      </p:sp>
      <p:sp>
        <p:nvSpPr>
          <p:cNvPr id="152" name="Slide Subtitle"/>
          <p:cNvSpPr txBox="1"/>
          <p:nvPr>
            <p:ph type="body" idx="21"/>
          </p:nvPr>
        </p:nvSpPr>
        <p:spPr>
          <a:prstGeom prst="rect">
            <a:avLst/>
          </a:prstGeom>
        </p:spPr>
        <p:txBody>
          <a:bodyPr/>
          <a:lstStyle/>
          <a:p>
            <a:pPr/>
          </a:p>
        </p:txBody>
      </p:sp>
      <p:sp>
        <p:nvSpPr>
          <p:cNvPr id="153" name="Increasing security might:…"/>
          <p:cNvSpPr txBox="1"/>
          <p:nvPr>
            <p:ph type="body" idx="1"/>
          </p:nvPr>
        </p:nvSpPr>
        <p:spPr>
          <a:prstGeom prst="rect">
            <a:avLst/>
          </a:prstGeom>
        </p:spPr>
        <p:txBody>
          <a:bodyPr/>
          <a:lstStyle/>
          <a:p>
            <a:pPr/>
            <a:r>
              <a:t>Increasing security might:</a:t>
            </a:r>
          </a:p>
          <a:p>
            <a:pPr lvl="1"/>
            <a:r>
              <a:t>Increase development &amp; maintenance cost</a:t>
            </a:r>
          </a:p>
          <a:p>
            <a:pPr lvl="1"/>
            <a:r>
              <a:t>Increase infrastructure requirements</a:t>
            </a:r>
          </a:p>
          <a:p>
            <a:pPr lvl="1"/>
            <a:r>
              <a:t>Degrade performance</a:t>
            </a:r>
          </a:p>
          <a:p>
            <a:pPr/>
            <a:r>
              <a:t>But, if we are attacked, increasing security might also:</a:t>
            </a:r>
          </a:p>
          <a:p>
            <a:pPr lvl="1"/>
            <a:r>
              <a:t>Decrease financial and intangible losses</a:t>
            </a:r>
          </a:p>
          <a:p>
            <a:pPr/>
            <a:r>
              <a:t>So: How likely do we think we are to be attacked in way </a:t>
            </a:r>
            <a:r>
              <a:rPr b="1"/>
              <a:t>X</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3">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53">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153">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15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53">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15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53">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53"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hreat Models"/>
          <p:cNvSpPr txBox="1"/>
          <p:nvPr>
            <p:ph type="title"/>
          </p:nvPr>
        </p:nvSpPr>
        <p:spPr>
          <a:prstGeom prst="rect">
            <a:avLst/>
          </a:prstGeom>
        </p:spPr>
        <p:txBody>
          <a:bodyPr/>
          <a:lstStyle/>
          <a:p>
            <a:pPr/>
            <a:r>
              <a:t>Threat Models</a:t>
            </a:r>
          </a:p>
        </p:txBody>
      </p:sp>
      <p:sp>
        <p:nvSpPr>
          <p:cNvPr id="156" name="Slide Subtitle"/>
          <p:cNvSpPr txBox="1"/>
          <p:nvPr>
            <p:ph type="body" idx="21"/>
          </p:nvPr>
        </p:nvSpPr>
        <p:spPr>
          <a:prstGeom prst="rect">
            <a:avLst/>
          </a:prstGeom>
        </p:spPr>
        <p:txBody>
          <a:bodyPr/>
          <a:lstStyle/>
          <a:p>
            <a:pPr/>
          </a:p>
        </p:txBody>
      </p:sp>
      <p:sp>
        <p:nvSpPr>
          <p:cNvPr id="157" name="What is being defended?…"/>
          <p:cNvSpPr txBox="1"/>
          <p:nvPr>
            <p:ph type="body" idx="1"/>
          </p:nvPr>
        </p:nvSpPr>
        <p:spPr>
          <a:prstGeom prst="rect">
            <a:avLst/>
          </a:prstGeom>
        </p:spPr>
        <p:txBody>
          <a:bodyPr/>
          <a:lstStyle/>
          <a:p>
            <a:pPr/>
            <a:r>
              <a:t>What is being defended?</a:t>
            </a:r>
          </a:p>
          <a:p>
            <a:pPr lvl="1"/>
            <a:r>
              <a:t>What resources are important to defend?</a:t>
            </a:r>
          </a:p>
          <a:p>
            <a:pPr lvl="1"/>
            <a:r>
              <a:t>What malicious actors exist and what attacks might they employ?</a:t>
            </a:r>
          </a:p>
          <a:p>
            <a:pPr/>
            <a:r>
              <a:t>Who do we trust?</a:t>
            </a:r>
          </a:p>
          <a:p>
            <a:pPr lvl="1"/>
            <a:r>
              <a:t>What entities or parts of system can be considered secure and trusted</a:t>
            </a:r>
          </a:p>
          <a:p>
            <a:pPr lvl="1"/>
            <a:r>
              <a:t>Have to trust </a:t>
            </a:r>
            <a:r>
              <a:rPr b="1"/>
              <a:t>something</a:t>
            </a:r>
            <a:r>
              <a:t>!</a:t>
            </a:r>
          </a:p>
          <a:p>
            <a:pPr lvl="1"/>
            <a:r>
              <a:t>Never trust remote users (especially remote users!)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Example: Client/server application"/>
          <p:cNvSpPr txBox="1"/>
          <p:nvPr>
            <p:ph type="title"/>
          </p:nvPr>
        </p:nvSpPr>
        <p:spPr>
          <a:prstGeom prst="rect">
            <a:avLst/>
          </a:prstGeom>
        </p:spPr>
        <p:txBody>
          <a:bodyPr/>
          <a:lstStyle/>
          <a:p>
            <a:pPr/>
            <a:r>
              <a:t>Example: Client/server application</a:t>
            </a:r>
          </a:p>
        </p:txBody>
      </p:sp>
      <p:sp>
        <p:nvSpPr>
          <p:cNvPr id="162" name="Authentica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Authentication</a:t>
            </a:r>
          </a:p>
        </p:txBody>
      </p:sp>
      <p:sp>
        <p:nvSpPr>
          <p:cNvPr id="163" name="function checkPassword(inputPassword: string){…"/>
          <p:cNvSpPr txBox="1"/>
          <p:nvPr/>
        </p:nvSpPr>
        <p:spPr>
          <a:xfrm>
            <a:off x="7343905" y="5859512"/>
            <a:ext cx="10982189" cy="292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3100">
                <a:solidFill>
                  <a:srgbClr val="000000"/>
                </a:solidFill>
                <a:latin typeface="Courier"/>
                <a:ea typeface="Courier"/>
                <a:cs typeface="Courier"/>
                <a:sym typeface="Courier"/>
              </a:defRPr>
            </a:pPr>
            <a:r>
              <a:rPr b="1">
                <a:solidFill>
                  <a:srgbClr val="011480"/>
                </a:solidFill>
              </a:rPr>
              <a:t>function </a:t>
            </a:r>
            <a:r>
              <a:t>checkPassword(inputPassword: </a:t>
            </a:r>
            <a:r>
              <a:rPr b="1">
                <a:solidFill>
                  <a:srgbClr val="011480"/>
                </a:solidFill>
              </a:rPr>
              <a:t>string</a:t>
            </a:r>
            <a:r>
              <a:t>){</a:t>
            </a:r>
          </a:p>
          <a:p>
            <a:pPr algn="l" defTabSz="457200">
              <a:defRPr sz="3100">
                <a:solidFill>
                  <a:srgbClr val="000000"/>
                </a:solidFill>
                <a:latin typeface="Courier"/>
                <a:ea typeface="Courier"/>
                <a:cs typeface="Courier"/>
                <a:sym typeface="Courier"/>
              </a:defRPr>
            </a:pPr>
            <a:r>
              <a:t>  </a:t>
            </a:r>
            <a:r>
              <a:rPr b="1">
                <a:solidFill>
                  <a:srgbClr val="011480"/>
                </a:solidFill>
              </a:rPr>
              <a:t>if</a:t>
            </a:r>
            <a:r>
              <a:t>(inputPassword === </a:t>
            </a:r>
            <a:r>
              <a:rPr b="1">
                <a:solidFill>
                  <a:srgbClr val="018001"/>
                </a:solidFill>
              </a:rPr>
              <a:t>'letmein'</a:t>
            </a:r>
            <a:r>
              <a:t>){</a:t>
            </a:r>
          </a:p>
          <a:p>
            <a:pPr algn="l" defTabSz="457200">
              <a:defRPr b="1" sz="3100">
                <a:solidFill>
                  <a:srgbClr val="011480"/>
                </a:solidFill>
                <a:latin typeface="Courier"/>
                <a:ea typeface="Courier"/>
                <a:cs typeface="Courier"/>
                <a:sym typeface="Courier"/>
              </a:defRPr>
            </a:pPr>
            <a:r>
              <a:rPr b="0">
                <a:solidFill>
                  <a:srgbClr val="000000"/>
                </a:solidFill>
              </a:rPr>
              <a:t>    </a:t>
            </a:r>
            <a:r>
              <a:t>return true</a:t>
            </a:r>
            <a:r>
              <a:rPr b="0">
                <a:solidFill>
                  <a:srgbClr val="000000"/>
                </a:solidFill>
              </a:rPr>
              <a:t>;</a:t>
            </a:r>
            <a:endParaRPr b="0">
              <a:solidFill>
                <a:srgbClr val="000000"/>
              </a:solidFill>
            </a:endParaRPr>
          </a:p>
          <a:p>
            <a:pPr algn="l" defTabSz="457200">
              <a:defRPr sz="3100">
                <a:solidFill>
                  <a:srgbClr val="000000"/>
                </a:solidFill>
                <a:latin typeface="Courier"/>
                <a:ea typeface="Courier"/>
                <a:cs typeface="Courier"/>
                <a:sym typeface="Courier"/>
              </a:defRPr>
            </a:pPr>
            <a:r>
              <a:t>  }</a:t>
            </a:r>
          </a:p>
          <a:p>
            <a:pPr algn="l" defTabSz="457200">
              <a:defRPr b="1" sz="3100">
                <a:solidFill>
                  <a:srgbClr val="011480"/>
                </a:solidFill>
                <a:latin typeface="Courier"/>
                <a:ea typeface="Courier"/>
                <a:cs typeface="Courier"/>
                <a:sym typeface="Courier"/>
              </a:defRPr>
            </a:pPr>
            <a:r>
              <a:rPr b="0">
                <a:solidFill>
                  <a:srgbClr val="000000"/>
                </a:solidFill>
              </a:rPr>
              <a:t>  </a:t>
            </a:r>
            <a:r>
              <a:t>return false</a:t>
            </a:r>
            <a:r>
              <a:rPr b="0">
                <a:solidFill>
                  <a:srgbClr val="000000"/>
                </a:solidFill>
              </a:rPr>
              <a:t>;</a:t>
            </a:r>
            <a:endParaRPr b="0">
              <a:solidFill>
                <a:srgbClr val="000000"/>
              </a:solidFill>
            </a:endParaRPr>
          </a:p>
          <a:p>
            <a:pPr algn="l" defTabSz="457200">
              <a:defRPr sz="3100">
                <a:solidFill>
                  <a:srgbClr val="000000"/>
                </a:solidFill>
                <a:latin typeface="Courier"/>
                <a:ea typeface="Courier"/>
                <a:cs typeface="Courier"/>
                <a:sym typeface="Courier"/>
              </a:defRPr>
            </a:pPr>
            <a:r>
              <a:t>}</a:t>
            </a:r>
          </a:p>
        </p:txBody>
      </p:sp>
      <p:sp>
        <p:nvSpPr>
          <p:cNvPr id="164" name="Should this go in our frontend code?"/>
          <p:cNvSpPr txBox="1"/>
          <p:nvPr/>
        </p:nvSpPr>
        <p:spPr>
          <a:xfrm>
            <a:off x="8388337" y="9007555"/>
            <a:ext cx="7607326" cy="6097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400">
                <a:solidFill>
                  <a:srgbClr val="000000"/>
                </a:solidFill>
              </a:defRPr>
            </a:lvl1pPr>
          </a:lstStyle>
          <a:p>
            <a:pPr/>
            <a:r>
              <a:t>Should this go in our frontend code?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Example: Client/server application"/>
          <p:cNvSpPr txBox="1"/>
          <p:nvPr>
            <p:ph type="title"/>
          </p:nvPr>
        </p:nvSpPr>
        <p:spPr>
          <a:prstGeom prst="rect">
            <a:avLst/>
          </a:prstGeom>
        </p:spPr>
        <p:txBody>
          <a:bodyPr/>
          <a:lstStyle/>
          <a:p>
            <a:pPr/>
            <a:r>
              <a:t>Example: Client/server application</a:t>
            </a:r>
          </a:p>
        </p:txBody>
      </p:sp>
      <p:sp>
        <p:nvSpPr>
          <p:cNvPr id="167" name="Authentica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Authentication</a:t>
            </a:r>
          </a:p>
        </p:txBody>
      </p:sp>
      <p:sp>
        <p:nvSpPr>
          <p:cNvPr id="168" name="function checkPassword(inputPassword: string){…"/>
          <p:cNvSpPr txBox="1"/>
          <p:nvPr/>
        </p:nvSpPr>
        <p:spPr>
          <a:xfrm>
            <a:off x="6700905" y="10219756"/>
            <a:ext cx="10982190" cy="292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3100">
                <a:solidFill>
                  <a:srgbClr val="000000"/>
                </a:solidFill>
                <a:latin typeface="Courier"/>
                <a:ea typeface="Courier"/>
                <a:cs typeface="Courier"/>
                <a:sym typeface="Courier"/>
              </a:defRPr>
            </a:pPr>
            <a:r>
              <a:rPr b="1">
                <a:solidFill>
                  <a:srgbClr val="011480"/>
                </a:solidFill>
              </a:rPr>
              <a:t>function </a:t>
            </a:r>
            <a:r>
              <a:t>checkPassword(inputPassword: </a:t>
            </a:r>
            <a:r>
              <a:rPr b="1">
                <a:solidFill>
                  <a:srgbClr val="011480"/>
                </a:solidFill>
              </a:rPr>
              <a:t>string</a:t>
            </a:r>
            <a:r>
              <a:t>){</a:t>
            </a:r>
          </a:p>
          <a:p>
            <a:pPr algn="l" defTabSz="457200">
              <a:defRPr sz="3100">
                <a:solidFill>
                  <a:srgbClr val="000000"/>
                </a:solidFill>
                <a:latin typeface="Courier"/>
                <a:ea typeface="Courier"/>
                <a:cs typeface="Courier"/>
                <a:sym typeface="Courier"/>
              </a:defRPr>
            </a:pPr>
            <a:r>
              <a:t>  </a:t>
            </a:r>
            <a:r>
              <a:rPr b="1">
                <a:solidFill>
                  <a:srgbClr val="011480"/>
                </a:solidFill>
              </a:rPr>
              <a:t>if</a:t>
            </a:r>
            <a:r>
              <a:t>(inputPassword === </a:t>
            </a:r>
            <a:r>
              <a:rPr b="1">
                <a:solidFill>
                  <a:srgbClr val="018001"/>
                </a:solidFill>
              </a:rPr>
              <a:t>'letmein'</a:t>
            </a:r>
            <a:r>
              <a:t>){</a:t>
            </a:r>
          </a:p>
          <a:p>
            <a:pPr algn="l" defTabSz="457200">
              <a:defRPr b="1" sz="3100">
                <a:solidFill>
                  <a:srgbClr val="011480"/>
                </a:solidFill>
                <a:latin typeface="Courier"/>
                <a:ea typeface="Courier"/>
                <a:cs typeface="Courier"/>
                <a:sym typeface="Courier"/>
              </a:defRPr>
            </a:pPr>
            <a:r>
              <a:rPr b="0">
                <a:solidFill>
                  <a:srgbClr val="000000"/>
                </a:solidFill>
              </a:rPr>
              <a:t>    </a:t>
            </a:r>
            <a:r>
              <a:t>return true</a:t>
            </a:r>
            <a:r>
              <a:rPr b="0">
                <a:solidFill>
                  <a:srgbClr val="000000"/>
                </a:solidFill>
              </a:rPr>
              <a:t>;</a:t>
            </a:r>
            <a:endParaRPr b="0">
              <a:solidFill>
                <a:srgbClr val="000000"/>
              </a:solidFill>
            </a:endParaRPr>
          </a:p>
          <a:p>
            <a:pPr algn="l" defTabSz="457200">
              <a:defRPr sz="3100">
                <a:solidFill>
                  <a:srgbClr val="000000"/>
                </a:solidFill>
                <a:latin typeface="Courier"/>
                <a:ea typeface="Courier"/>
                <a:cs typeface="Courier"/>
                <a:sym typeface="Courier"/>
              </a:defRPr>
            </a:pPr>
            <a:r>
              <a:t>  }</a:t>
            </a:r>
          </a:p>
          <a:p>
            <a:pPr algn="l" defTabSz="457200">
              <a:defRPr b="1" sz="3100">
                <a:solidFill>
                  <a:srgbClr val="011480"/>
                </a:solidFill>
                <a:latin typeface="Courier"/>
                <a:ea typeface="Courier"/>
                <a:cs typeface="Courier"/>
                <a:sym typeface="Courier"/>
              </a:defRPr>
            </a:pPr>
            <a:r>
              <a:rPr b="0">
                <a:solidFill>
                  <a:srgbClr val="000000"/>
                </a:solidFill>
              </a:rPr>
              <a:t>  </a:t>
            </a:r>
            <a:r>
              <a:t>return false</a:t>
            </a:r>
            <a:r>
              <a:rPr b="0">
                <a:solidFill>
                  <a:srgbClr val="000000"/>
                </a:solidFill>
              </a:rPr>
              <a:t>;</a:t>
            </a:r>
            <a:endParaRPr b="0">
              <a:solidFill>
                <a:srgbClr val="000000"/>
              </a:solidFill>
            </a:endParaRPr>
          </a:p>
          <a:p>
            <a:pPr algn="l" defTabSz="457200">
              <a:defRPr sz="3100">
                <a:solidFill>
                  <a:srgbClr val="000000"/>
                </a:solidFill>
                <a:latin typeface="Courier"/>
                <a:ea typeface="Courier"/>
                <a:cs typeface="Courier"/>
                <a:sym typeface="Courier"/>
              </a:defRPr>
            </a:pPr>
            <a:r>
              <a:t>}</a:t>
            </a:r>
          </a:p>
        </p:txBody>
      </p:sp>
      <p:sp>
        <p:nvSpPr>
          <p:cNvPr id="169" name="Frontend"/>
          <p:cNvSpPr/>
          <p:nvPr/>
        </p:nvSpPr>
        <p:spPr>
          <a:xfrm>
            <a:off x="10776326" y="4628109"/>
            <a:ext cx="2831347" cy="1551313"/>
          </a:xfrm>
          <a:prstGeom prst="rect">
            <a:avLst/>
          </a:prstGeom>
          <a:solidFill>
            <a:srgbClr val="34A5DA"/>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pPr/>
            <a:r>
              <a:t>Frontend</a:t>
            </a:r>
          </a:p>
        </p:txBody>
      </p:sp>
      <p:sp>
        <p:nvSpPr>
          <p:cNvPr id="170" name="Backend"/>
          <p:cNvSpPr/>
          <p:nvPr/>
        </p:nvSpPr>
        <p:spPr>
          <a:xfrm>
            <a:off x="10776327" y="8400181"/>
            <a:ext cx="2831347" cy="1551312"/>
          </a:xfrm>
          <a:prstGeom prst="rect">
            <a:avLst/>
          </a:prstGeom>
          <a:solidFill>
            <a:srgbClr val="0A52B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pPr/>
            <a:r>
              <a:t>Backend</a:t>
            </a:r>
          </a:p>
        </p:txBody>
      </p:sp>
      <p:sp>
        <p:nvSpPr>
          <p:cNvPr id="171" name="Line"/>
          <p:cNvSpPr/>
          <p:nvPr/>
        </p:nvSpPr>
        <p:spPr>
          <a:xfrm>
            <a:off x="6700905" y="7512490"/>
            <a:ext cx="10982189" cy="1"/>
          </a:xfrm>
          <a:prstGeom prst="line">
            <a:avLst/>
          </a:prstGeom>
          <a:ln w="63500">
            <a:solidFill>
              <a:srgbClr val="F14C0E"/>
            </a:solidFill>
            <a:custDash>
              <a:ds d="600000" sp="600000"/>
            </a:custDash>
            <a:miter lim="400000"/>
          </a:ln>
        </p:spPr>
        <p:txBody>
          <a:bodyPr lIns="50800" tIns="50800" rIns="50800" bIns="50800" anchor="ctr"/>
          <a:lstStyle/>
          <a:p>
            <a:pPr/>
          </a:p>
        </p:txBody>
      </p:sp>
      <p:sp>
        <p:nvSpPr>
          <p:cNvPr id="172" name="Trust boundary"/>
          <p:cNvSpPr txBox="1"/>
          <p:nvPr/>
        </p:nvSpPr>
        <p:spPr>
          <a:xfrm>
            <a:off x="3516913" y="7219934"/>
            <a:ext cx="3027783" cy="5851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200">
                <a:solidFill>
                  <a:srgbClr val="000000"/>
                </a:solidFill>
              </a:defRPr>
            </a:lvl1pPr>
          </a:lstStyle>
          <a:p>
            <a:pPr/>
            <a:r>
              <a:t>Trust boundary</a:t>
            </a:r>
          </a:p>
        </p:txBody>
      </p:sp>
      <p:pic>
        <p:nvPicPr>
          <p:cNvPr id="173" name="Image" descr="Image"/>
          <p:cNvPicPr>
            <a:picLocks noChangeAspect="1"/>
          </p:cNvPicPr>
          <p:nvPr/>
        </p:nvPicPr>
        <p:blipFill>
          <a:blip r:embed="rId2">
            <a:extLst/>
          </a:blip>
          <a:stretch>
            <a:fillRect/>
          </a:stretch>
        </p:blipFill>
        <p:spPr>
          <a:xfrm>
            <a:off x="8934393" y="4400510"/>
            <a:ext cx="1379477" cy="2006512"/>
          </a:xfrm>
          <a:prstGeom prst="rect">
            <a:avLst/>
          </a:prstGeom>
          <a:ln w="12700">
            <a:miter lim="400000"/>
          </a:ln>
        </p:spPr>
      </p:pic>
      <p:pic>
        <p:nvPicPr>
          <p:cNvPr id="174" name="Image" descr="Image"/>
          <p:cNvPicPr>
            <a:picLocks noChangeAspect="1"/>
          </p:cNvPicPr>
          <p:nvPr/>
        </p:nvPicPr>
        <p:blipFill>
          <a:blip r:embed="rId3">
            <a:extLst/>
          </a:blip>
          <a:stretch>
            <a:fillRect/>
          </a:stretch>
        </p:blipFill>
        <p:spPr>
          <a:xfrm>
            <a:off x="14070130" y="4297806"/>
            <a:ext cx="1379477" cy="2211920"/>
          </a:xfrm>
          <a:prstGeom prst="rect">
            <a:avLst/>
          </a:prstGeom>
          <a:ln w="12700">
            <a:miter lim="400000"/>
          </a:ln>
        </p:spPr>
      </p:pic>
      <p:sp>
        <p:nvSpPr>
          <p:cNvPr id="175" name="We control this side"/>
          <p:cNvSpPr txBox="1"/>
          <p:nvPr/>
        </p:nvSpPr>
        <p:spPr>
          <a:xfrm>
            <a:off x="10797082" y="7936296"/>
            <a:ext cx="278983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We control this side</a:t>
            </a:r>
          </a:p>
        </p:txBody>
      </p:sp>
      <p:sp>
        <p:nvSpPr>
          <p:cNvPr id="176" name="Users might be malicious"/>
          <p:cNvSpPr txBox="1"/>
          <p:nvPr/>
        </p:nvSpPr>
        <p:spPr>
          <a:xfrm>
            <a:off x="10412882" y="6627317"/>
            <a:ext cx="3558236"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Users might be malicious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1"/>
    </p:bldLst>
  </p:timing>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